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8" r:id="rId6"/>
    <p:sldId id="269" r:id="rId7"/>
    <p:sldId id="270" r:id="rId8"/>
    <p:sldId id="271" r:id="rId9"/>
    <p:sldId id="272" r:id="rId10"/>
    <p:sldId id="261" r:id="rId11"/>
    <p:sldId id="262" r:id="rId12"/>
    <p:sldId id="263" r:id="rId13"/>
    <p:sldId id="264" r:id="rId14"/>
    <p:sldId id="273" r:id="rId15"/>
    <p:sldId id="277" r:id="rId16"/>
    <p:sldId id="274" r:id="rId17"/>
    <p:sldId id="278" r:id="rId18"/>
    <p:sldId id="275" r:id="rId19"/>
    <p:sldId id="279" r:id="rId20"/>
    <p:sldId id="267" r:id="rId21"/>
    <p:sldId id="276" r:id="rId22"/>
    <p:sldId id="265" r:id="rId23"/>
    <p:sldId id="26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xmlns="" id="{3767FEE9-DC75-4465-BA6B-06E00CF6A27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9142995" cy="5569499"/>
          </a:xfrm>
          <a:custGeom>
            <a:avLst/>
            <a:gdLst>
              <a:gd name="connsiteX0" fmla="*/ 0 w 12190660"/>
              <a:gd name="connsiteY0" fmla="*/ 0 h 5569499"/>
              <a:gd name="connsiteX1" fmla="*/ 10154649 w 12190660"/>
              <a:gd name="connsiteY1" fmla="*/ 0 h 5569499"/>
              <a:gd name="connsiteX2" fmla="*/ 7708389 w 12190660"/>
              <a:gd name="connsiteY2" fmla="*/ 1206619 h 5569499"/>
              <a:gd name="connsiteX3" fmla="*/ 7464525 w 12190660"/>
              <a:gd name="connsiteY3" fmla="*/ 1403488 h 5569499"/>
              <a:gd name="connsiteX4" fmla="*/ 7401019 w 12190660"/>
              <a:gd name="connsiteY4" fmla="*/ 1973774 h 5569499"/>
              <a:gd name="connsiteX5" fmla="*/ 7409910 w 12190660"/>
              <a:gd name="connsiteY5" fmla="*/ 1991556 h 5569499"/>
              <a:gd name="connsiteX6" fmla="*/ 7600428 w 12190660"/>
              <a:gd name="connsiteY6" fmla="*/ 2204937 h 5569499"/>
              <a:gd name="connsiteX7" fmla="*/ 7891287 w 12190660"/>
              <a:gd name="connsiteY7" fmla="*/ 2295116 h 5569499"/>
              <a:gd name="connsiteX8" fmla="*/ 8205008 w 12190660"/>
              <a:gd name="connsiteY8" fmla="*/ 2213828 h 5569499"/>
              <a:gd name="connsiteX9" fmla="*/ 12190660 w 12190660"/>
              <a:gd name="connsiteY9" fmla="*/ 248944 h 5569499"/>
              <a:gd name="connsiteX10" fmla="*/ 12190660 w 12190660"/>
              <a:gd name="connsiteY10" fmla="*/ 449624 h 5569499"/>
              <a:gd name="connsiteX11" fmla="*/ 10261340 w 12190660"/>
              <a:gd name="connsiteY11" fmla="*/ 1400948 h 5569499"/>
              <a:gd name="connsiteX12" fmla="*/ 9931108 w 12190660"/>
              <a:gd name="connsiteY12" fmla="*/ 1680375 h 5569499"/>
              <a:gd name="connsiteX13" fmla="*/ 9879032 w 12190660"/>
              <a:gd name="connsiteY13" fmla="*/ 2528819 h 5569499"/>
              <a:gd name="connsiteX14" fmla="*/ 9893004 w 12190660"/>
              <a:gd name="connsiteY14" fmla="*/ 2556762 h 5569499"/>
              <a:gd name="connsiteX15" fmla="*/ 10172431 w 12190660"/>
              <a:gd name="connsiteY15" fmla="*/ 2886994 h 5569499"/>
              <a:gd name="connsiteX16" fmla="*/ 10618245 w 12190660"/>
              <a:gd name="connsiteY16" fmla="*/ 3041950 h 5569499"/>
              <a:gd name="connsiteX17" fmla="*/ 11019604 w 12190660"/>
              <a:gd name="connsiteY17" fmla="*/ 2939069 h 5569499"/>
              <a:gd name="connsiteX18" fmla="*/ 12190660 w 12190660"/>
              <a:gd name="connsiteY18" fmla="*/ 2362433 h 5569499"/>
              <a:gd name="connsiteX19" fmla="*/ 12190660 w 12190660"/>
              <a:gd name="connsiteY19" fmla="*/ 5569499 h 5569499"/>
              <a:gd name="connsiteX20" fmla="*/ 0 w 12190660"/>
              <a:gd name="connsiteY20" fmla="*/ 5569499 h 5569499"/>
              <a:gd name="connsiteX21" fmla="*/ 0 w 12190660"/>
              <a:gd name="connsiteY21" fmla="*/ 4872200 h 5569499"/>
              <a:gd name="connsiteX22" fmla="*/ 1553363 w 12190660"/>
              <a:gd name="connsiteY22" fmla="*/ 4107584 h 5569499"/>
              <a:gd name="connsiteX23" fmla="*/ 1698157 w 12190660"/>
              <a:gd name="connsiteY23" fmla="*/ 3842128 h 5569499"/>
              <a:gd name="connsiteX24" fmla="*/ 1695617 w 12190660"/>
              <a:gd name="connsiteY24" fmla="*/ 3835778 h 5569499"/>
              <a:gd name="connsiteX25" fmla="*/ 1693077 w 12190660"/>
              <a:gd name="connsiteY25" fmla="*/ 3831968 h 5569499"/>
              <a:gd name="connsiteX26" fmla="*/ 2488175 w 12190660"/>
              <a:gd name="connsiteY26" fmla="*/ 3439499 h 5569499"/>
              <a:gd name="connsiteX27" fmla="*/ 2795545 w 12190660"/>
              <a:gd name="connsiteY27" fmla="*/ 2672343 h 5569499"/>
              <a:gd name="connsiteX28" fmla="*/ 2786654 w 12190660"/>
              <a:gd name="connsiteY28" fmla="*/ 2654561 h 5569499"/>
              <a:gd name="connsiteX29" fmla="*/ 1991556 w 12190660"/>
              <a:gd name="connsiteY29" fmla="*/ 2432290 h 5569499"/>
              <a:gd name="connsiteX30" fmla="*/ 0 w 12190660"/>
              <a:gd name="connsiteY30" fmla="*/ 3414096 h 55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190660" h="5569499">
                <a:moveTo>
                  <a:pt x="0" y="0"/>
                </a:moveTo>
                <a:lnTo>
                  <a:pt x="10154649" y="0"/>
                </a:lnTo>
                <a:lnTo>
                  <a:pt x="7708389" y="1206619"/>
                </a:lnTo>
                <a:cubicBezTo>
                  <a:pt x="7703308" y="1210429"/>
                  <a:pt x="7569945" y="1276476"/>
                  <a:pt x="7464525" y="1403488"/>
                </a:cubicBezTo>
                <a:cubicBezTo>
                  <a:pt x="7365455" y="1522880"/>
                  <a:pt x="7275276" y="1718479"/>
                  <a:pt x="7401019" y="1973774"/>
                </a:cubicBezTo>
                <a:lnTo>
                  <a:pt x="7409910" y="1991556"/>
                </a:lnTo>
                <a:cubicBezTo>
                  <a:pt x="7412449" y="1996637"/>
                  <a:pt x="7472145" y="2117298"/>
                  <a:pt x="7600428" y="2204937"/>
                </a:cubicBezTo>
                <a:cubicBezTo>
                  <a:pt x="7669015" y="2251932"/>
                  <a:pt x="7766815" y="2295116"/>
                  <a:pt x="7891287" y="2295116"/>
                </a:cubicBezTo>
                <a:cubicBezTo>
                  <a:pt x="7981466" y="2295116"/>
                  <a:pt x="8085616" y="2272254"/>
                  <a:pt x="8205008" y="2213828"/>
                </a:cubicBezTo>
                <a:lnTo>
                  <a:pt x="12190660" y="248944"/>
                </a:lnTo>
                <a:lnTo>
                  <a:pt x="12190660" y="449624"/>
                </a:lnTo>
                <a:lnTo>
                  <a:pt x="10261340" y="1400948"/>
                </a:lnTo>
                <a:cubicBezTo>
                  <a:pt x="10253719" y="1404758"/>
                  <a:pt x="10070821" y="1496207"/>
                  <a:pt x="9931108" y="1680375"/>
                </a:cubicBezTo>
                <a:cubicBezTo>
                  <a:pt x="9801555" y="1853112"/>
                  <a:pt x="9687243" y="2138891"/>
                  <a:pt x="9879032" y="2528819"/>
                </a:cubicBezTo>
                <a:lnTo>
                  <a:pt x="9893004" y="2556762"/>
                </a:lnTo>
                <a:cubicBezTo>
                  <a:pt x="9896814" y="2564382"/>
                  <a:pt x="9988263" y="2747281"/>
                  <a:pt x="10172431" y="2886994"/>
                </a:cubicBezTo>
                <a:cubicBezTo>
                  <a:pt x="10277852" y="2967012"/>
                  <a:pt x="10427726" y="3041950"/>
                  <a:pt x="10618245" y="3041950"/>
                </a:cubicBezTo>
                <a:cubicBezTo>
                  <a:pt x="10736366" y="3041950"/>
                  <a:pt x="10869730" y="3012737"/>
                  <a:pt x="11019604" y="2939069"/>
                </a:cubicBezTo>
                <a:lnTo>
                  <a:pt x="12190660" y="2362433"/>
                </a:lnTo>
                <a:lnTo>
                  <a:pt x="12190660" y="5569499"/>
                </a:lnTo>
                <a:lnTo>
                  <a:pt x="0" y="5569499"/>
                </a:lnTo>
                <a:lnTo>
                  <a:pt x="0" y="4872200"/>
                </a:lnTo>
                <a:lnTo>
                  <a:pt x="1553363" y="4107584"/>
                </a:lnTo>
                <a:cubicBezTo>
                  <a:pt x="1553363" y="4107584"/>
                  <a:pt x="1775635" y="3998354"/>
                  <a:pt x="1698157" y="3842128"/>
                </a:cubicBezTo>
                <a:lnTo>
                  <a:pt x="1695617" y="3835778"/>
                </a:lnTo>
                <a:cubicBezTo>
                  <a:pt x="1695617" y="3835778"/>
                  <a:pt x="1694347" y="3834508"/>
                  <a:pt x="1693077" y="3831968"/>
                </a:cubicBezTo>
                <a:lnTo>
                  <a:pt x="2488175" y="3439499"/>
                </a:lnTo>
                <a:cubicBezTo>
                  <a:pt x="2493255" y="3435688"/>
                  <a:pt x="3036869" y="3161341"/>
                  <a:pt x="2795545" y="2672343"/>
                </a:cubicBezTo>
                <a:lnTo>
                  <a:pt x="2786654" y="2654561"/>
                </a:lnTo>
                <a:cubicBezTo>
                  <a:pt x="2784114" y="2649481"/>
                  <a:pt x="2536440" y="2163023"/>
                  <a:pt x="1991556" y="2432290"/>
                </a:cubicBezTo>
                <a:lnTo>
                  <a:pt x="0" y="3414096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xmlns="" id="{3A0902BC-58E0-4395-9D80-6CF5CA0FAAB0}"/>
              </a:ext>
            </a:extLst>
          </p:cNvPr>
          <p:cNvSpPr/>
          <p:nvPr/>
        </p:nvSpPr>
        <p:spPr>
          <a:xfrm>
            <a:off x="5509387" y="-12701"/>
            <a:ext cx="3638909" cy="2298926"/>
          </a:xfrm>
          <a:custGeom>
            <a:avLst/>
            <a:gdLst>
              <a:gd name="connsiteX0" fmla="*/ 4844811 w 4851877"/>
              <a:gd name="connsiteY0" fmla="*/ 12701 h 2298926"/>
              <a:gd name="connsiteX1" fmla="*/ 2851985 w 4851877"/>
              <a:gd name="connsiteY1" fmla="*/ 12701 h 2298926"/>
              <a:gd name="connsiteX2" fmla="*/ 371430 w 4851877"/>
              <a:gd name="connsiteY2" fmla="*/ 1235832 h 2298926"/>
              <a:gd name="connsiteX3" fmla="*/ 72951 w 4851877"/>
              <a:gd name="connsiteY3" fmla="*/ 1977585 h 2298926"/>
              <a:gd name="connsiteX4" fmla="*/ 81842 w 4851877"/>
              <a:gd name="connsiteY4" fmla="*/ 1995367 h 2298926"/>
              <a:gd name="connsiteX5" fmla="*/ 851538 w 4851877"/>
              <a:gd name="connsiteY5" fmla="*/ 2210018 h 2298926"/>
              <a:gd name="connsiteX6" fmla="*/ 4844811 w 4851877"/>
              <a:gd name="connsiteY6" fmla="*/ 240054 h 2298926"/>
              <a:gd name="connsiteX7" fmla="*/ 4844811 w 4851877"/>
              <a:gd name="connsiteY7" fmla="*/ 12701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98926">
                <a:moveTo>
                  <a:pt x="4844811" y="12701"/>
                </a:moveTo>
                <a:lnTo>
                  <a:pt x="2851985" y="12701"/>
                </a:lnTo>
                <a:lnTo>
                  <a:pt x="371430" y="1235832"/>
                </a:lnTo>
                <a:cubicBezTo>
                  <a:pt x="371430" y="1235832"/>
                  <a:pt x="-163292" y="1500018"/>
                  <a:pt x="72951" y="1977585"/>
                </a:cubicBezTo>
                <a:lnTo>
                  <a:pt x="81842" y="1995367"/>
                </a:lnTo>
                <a:cubicBezTo>
                  <a:pt x="81842" y="1995367"/>
                  <a:pt x="316815" y="2472934"/>
                  <a:pt x="851538" y="2210018"/>
                </a:cubicBezTo>
                <a:lnTo>
                  <a:pt x="4844811" y="240054"/>
                </a:lnTo>
                <a:lnTo>
                  <a:pt x="484481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xmlns="" id="{5DCE3DA5-C000-4DAD-8FCD-9A285AB48C83}"/>
              </a:ext>
            </a:extLst>
          </p:cNvPr>
          <p:cNvSpPr/>
          <p:nvPr/>
        </p:nvSpPr>
        <p:spPr>
          <a:xfrm>
            <a:off x="7336729" y="458515"/>
            <a:ext cx="1809929" cy="2578354"/>
          </a:xfrm>
          <a:custGeom>
            <a:avLst/>
            <a:gdLst>
              <a:gd name="connsiteX0" fmla="*/ 2408354 w 2413237"/>
              <a:gd name="connsiteY0" fmla="*/ 12701 h 2578353"/>
              <a:gd name="connsiteX1" fmla="*/ 487924 w 2413237"/>
              <a:gd name="connsiteY1" fmla="*/ 960215 h 2578353"/>
              <a:gd name="connsiteX2" fmla="*/ 113238 w 2413237"/>
              <a:gd name="connsiteY2" fmla="*/ 2062683 h 2578353"/>
              <a:gd name="connsiteX3" fmla="*/ 127209 w 2413237"/>
              <a:gd name="connsiteY3" fmla="*/ 2090626 h 2578353"/>
              <a:gd name="connsiteX4" fmla="*/ 1229678 w 2413237"/>
              <a:gd name="connsiteY4" fmla="*/ 2465313 h 2578353"/>
              <a:gd name="connsiteX5" fmla="*/ 2408354 w 2413237"/>
              <a:gd name="connsiteY5" fmla="*/ 1883595 h 2578353"/>
              <a:gd name="connsiteX6" fmla="*/ 2408354 w 2413237"/>
              <a:gd name="connsiteY6" fmla="*/ 12701 h 25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3">
                <a:moveTo>
                  <a:pt x="2408354" y="12701"/>
                </a:moveTo>
                <a:lnTo>
                  <a:pt x="487924" y="960215"/>
                </a:lnTo>
                <a:cubicBezTo>
                  <a:pt x="487924" y="960215"/>
                  <a:pt x="-250018" y="1324740"/>
                  <a:pt x="113238" y="2062683"/>
                </a:cubicBezTo>
                <a:lnTo>
                  <a:pt x="127209" y="2090626"/>
                </a:lnTo>
                <a:cubicBezTo>
                  <a:pt x="127209" y="2090626"/>
                  <a:pt x="491735" y="2828568"/>
                  <a:pt x="1229678" y="2465313"/>
                </a:cubicBezTo>
                <a:lnTo>
                  <a:pt x="2408354" y="1883595"/>
                </a:lnTo>
                <a:lnTo>
                  <a:pt x="240835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xmlns="" id="{EAE88C29-9AC8-4A6D-9141-98B2210C7466}"/>
              </a:ext>
            </a:extLst>
          </p:cNvPr>
          <p:cNvSpPr/>
          <p:nvPr/>
        </p:nvSpPr>
        <p:spPr>
          <a:xfrm>
            <a:off x="-9525" y="2355829"/>
            <a:ext cx="2143336" cy="2298926"/>
          </a:xfrm>
          <a:custGeom>
            <a:avLst/>
            <a:gdLst>
              <a:gd name="connsiteX0" fmla="*/ 2782844 w 2857781"/>
              <a:gd name="connsiteY0" fmla="*/ 306353 h 2298926"/>
              <a:gd name="connsiteX1" fmla="*/ 2013148 w 2857781"/>
              <a:gd name="connsiteY1" fmla="*/ 91702 h 2298926"/>
              <a:gd name="connsiteX2" fmla="*/ 12701 w 2857781"/>
              <a:gd name="connsiteY2" fmla="*/ 1078589 h 2298926"/>
              <a:gd name="connsiteX3" fmla="*/ 12701 w 2857781"/>
              <a:gd name="connsiteY3" fmla="*/ 2289019 h 2298926"/>
              <a:gd name="connsiteX4" fmla="*/ 2491985 w 2857781"/>
              <a:gd name="connsiteY4" fmla="*/ 1065888 h 2298926"/>
              <a:gd name="connsiteX5" fmla="*/ 2790465 w 2857781"/>
              <a:gd name="connsiteY5" fmla="*/ 324135 h 2298926"/>
              <a:gd name="connsiteX6" fmla="*/ 2782844 w 2857781"/>
              <a:gd name="connsiteY6" fmla="*/ 306353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81" h="2298926">
                <a:moveTo>
                  <a:pt x="2782844" y="306353"/>
                </a:moveTo>
                <a:cubicBezTo>
                  <a:pt x="2782844" y="306353"/>
                  <a:pt x="2547871" y="-171214"/>
                  <a:pt x="2013148" y="91702"/>
                </a:cubicBezTo>
                <a:lnTo>
                  <a:pt x="12701" y="1078589"/>
                </a:lnTo>
                <a:lnTo>
                  <a:pt x="12701" y="2289019"/>
                </a:lnTo>
                <a:lnTo>
                  <a:pt x="2491985" y="1065888"/>
                </a:lnTo>
                <a:cubicBezTo>
                  <a:pt x="2491985" y="1065888"/>
                  <a:pt x="3026708" y="801702"/>
                  <a:pt x="2790465" y="324135"/>
                </a:cubicBezTo>
                <a:lnTo>
                  <a:pt x="2782844" y="306353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7F8CA5B8-0BAD-4554-87FE-E0910E6CD5C5}"/>
              </a:ext>
            </a:extLst>
          </p:cNvPr>
          <p:cNvSpPr/>
          <p:nvPr userDrawn="1"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xmlns="" id="{12CBB0CF-5FCC-4507-BD7B-C02386D2A23C}"/>
              </a:ext>
            </a:extLst>
          </p:cNvPr>
          <p:cNvSpPr/>
          <p:nvPr userDrawn="1"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9CB2BB-1ED9-489E-8AC7-2A8D8459E3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49863"/>
            <a:ext cx="7886700" cy="7826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IMAGE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7" y="5797770"/>
            <a:ext cx="1791083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xmlns="" id="{78B29DA7-7E72-4576-8F68-91B70D11C8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09740" y="5718810"/>
            <a:ext cx="5524520" cy="946532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xmlns="" id="{B091E01B-B80B-4194-AC2B-41043EC597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571875" y="5155440"/>
            <a:ext cx="2000250" cy="139903"/>
          </a:xfrm>
          <a:prstGeom prst="rect">
            <a:avLst/>
          </a:pr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FBE26926-54A6-49D3-95EA-F31F133A0E3B}"/>
              </a:ext>
            </a:extLst>
          </p:cNvPr>
          <p:cNvSpPr/>
          <p:nvPr/>
        </p:nvSpPr>
        <p:spPr>
          <a:xfrm>
            <a:off x="6619575" y="2044902"/>
            <a:ext cx="552505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C3AFCA09-1411-4603-AEED-DBD79C4BE2CA}"/>
              </a:ext>
            </a:extLst>
          </p:cNvPr>
          <p:cNvSpPr/>
          <p:nvPr/>
        </p:nvSpPr>
        <p:spPr>
          <a:xfrm>
            <a:off x="6607667" y="2029025"/>
            <a:ext cx="581082" cy="774776"/>
          </a:xfrm>
          <a:custGeom>
            <a:avLst/>
            <a:gdLst>
              <a:gd name="connsiteX0" fmla="*/ 388023 w 774776"/>
              <a:gd name="connsiteY0" fmla="*/ 766521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0 w 774776"/>
              <a:gd name="connsiteY3" fmla="*/ 388023 h 774776"/>
              <a:gd name="connsiteX4" fmla="*/ 388023 w 774776"/>
              <a:gd name="connsiteY4" fmla="*/ 766521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6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1"/>
                </a:moveTo>
                <a:cubicBezTo>
                  <a:pt x="179722" y="766521"/>
                  <a:pt x="9526" y="596324"/>
                  <a:pt x="9526" y="388023"/>
                </a:cubicBezTo>
                <a:cubicBezTo>
                  <a:pt x="9526" y="179723"/>
                  <a:pt x="179722" y="9526"/>
                  <a:pt x="388023" y="9526"/>
                </a:cubicBezTo>
                <a:cubicBezTo>
                  <a:pt x="596323" y="9526"/>
                  <a:pt x="766520" y="179723"/>
                  <a:pt x="766520" y="388023"/>
                </a:cubicBezTo>
                <a:cubicBezTo>
                  <a:pt x="766520" y="596324"/>
                  <a:pt x="596323" y="766521"/>
                  <a:pt x="388023" y="766521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1" y="729687"/>
                  <a:pt x="728416" y="577272"/>
                  <a:pt x="728416" y="389293"/>
                </a:cubicBezTo>
                <a:cubicBezTo>
                  <a:pt x="728416" y="201315"/>
                  <a:pt x="576001" y="48900"/>
                  <a:pt x="388023" y="4890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7E4E0103-B430-4F31-B26F-21E197A41135}"/>
              </a:ext>
            </a:extLst>
          </p:cNvPr>
          <p:cNvSpPr/>
          <p:nvPr/>
        </p:nvSpPr>
        <p:spPr>
          <a:xfrm>
            <a:off x="5497454" y="-9526"/>
            <a:ext cx="3648434" cy="2311628"/>
          </a:xfrm>
          <a:custGeom>
            <a:avLst/>
            <a:gdLst>
              <a:gd name="connsiteX0" fmla="*/ 2911080 w 4864578"/>
              <a:gd name="connsiteY0" fmla="*/ 9526 h 2311627"/>
              <a:gd name="connsiteX1" fmla="*/ 2824712 w 4864578"/>
              <a:gd name="connsiteY1" fmla="*/ 9526 h 2311627"/>
              <a:gd name="connsiteX2" fmla="*/ 378451 w 4864578"/>
              <a:gd name="connsiteY2" fmla="*/ 1216145 h 2311627"/>
              <a:gd name="connsiteX3" fmla="*/ 134587 w 4864578"/>
              <a:gd name="connsiteY3" fmla="*/ 1413014 h 2311627"/>
              <a:gd name="connsiteX4" fmla="*/ 71081 w 4864578"/>
              <a:gd name="connsiteY4" fmla="*/ 1983300 h 2311627"/>
              <a:gd name="connsiteX5" fmla="*/ 79972 w 4864578"/>
              <a:gd name="connsiteY5" fmla="*/ 2001082 h 2311627"/>
              <a:gd name="connsiteX6" fmla="*/ 270491 w 4864578"/>
              <a:gd name="connsiteY6" fmla="*/ 2214463 h 2311627"/>
              <a:gd name="connsiteX7" fmla="*/ 561349 w 4864578"/>
              <a:gd name="connsiteY7" fmla="*/ 2304642 h 2311627"/>
              <a:gd name="connsiteX8" fmla="*/ 875070 w 4864578"/>
              <a:gd name="connsiteY8" fmla="*/ 2223354 h 2311627"/>
              <a:gd name="connsiteX9" fmla="*/ 4860722 w 4864578"/>
              <a:gd name="connsiteY9" fmla="*/ 258470 h 2311627"/>
              <a:gd name="connsiteX10" fmla="*/ 4860722 w 4864578"/>
              <a:gd name="connsiteY10" fmla="*/ 216556 h 2311627"/>
              <a:gd name="connsiteX11" fmla="*/ 858558 w 4864578"/>
              <a:gd name="connsiteY11" fmla="*/ 2189061 h 2311627"/>
              <a:gd name="connsiteX12" fmla="*/ 293353 w 4864578"/>
              <a:gd name="connsiteY12" fmla="*/ 2182710 h 2311627"/>
              <a:gd name="connsiteX13" fmla="*/ 114265 w 4864578"/>
              <a:gd name="connsiteY13" fmla="*/ 1983300 h 2311627"/>
              <a:gd name="connsiteX14" fmla="*/ 105374 w 4864578"/>
              <a:gd name="connsiteY14" fmla="*/ 1965519 h 2311627"/>
              <a:gd name="connsiteX15" fmla="*/ 163800 w 4864578"/>
              <a:gd name="connsiteY15" fmla="*/ 1437147 h 2311627"/>
              <a:gd name="connsiteX16" fmla="*/ 396233 w 4864578"/>
              <a:gd name="connsiteY16" fmla="*/ 1249168 h 2311627"/>
              <a:gd name="connsiteX17" fmla="*/ 396233 w 4864578"/>
              <a:gd name="connsiteY17" fmla="*/ 1249168 h 2311627"/>
              <a:gd name="connsiteX18" fmla="*/ 2911080 w 4864578"/>
              <a:gd name="connsiteY18" fmla="*/ 9526 h 231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4578" h="2311627">
                <a:moveTo>
                  <a:pt x="2911080" y="9526"/>
                </a:moveTo>
                <a:lnTo>
                  <a:pt x="2824712" y="9526"/>
                </a:lnTo>
                <a:lnTo>
                  <a:pt x="378451" y="1216145"/>
                </a:lnTo>
                <a:cubicBezTo>
                  <a:pt x="373371" y="1218685"/>
                  <a:pt x="240007" y="1284732"/>
                  <a:pt x="134587" y="1413014"/>
                </a:cubicBezTo>
                <a:cubicBezTo>
                  <a:pt x="35518" y="1532406"/>
                  <a:pt x="-54662" y="1728005"/>
                  <a:pt x="71081" y="1983300"/>
                </a:cubicBezTo>
                <a:lnTo>
                  <a:pt x="79972" y="2001082"/>
                </a:lnTo>
                <a:cubicBezTo>
                  <a:pt x="82512" y="2006163"/>
                  <a:pt x="142208" y="2125554"/>
                  <a:pt x="270491" y="2214463"/>
                </a:cubicBezTo>
                <a:cubicBezTo>
                  <a:pt x="339077" y="2261458"/>
                  <a:pt x="436877" y="2304642"/>
                  <a:pt x="561349" y="2304642"/>
                </a:cubicBezTo>
                <a:cubicBezTo>
                  <a:pt x="651528" y="2304642"/>
                  <a:pt x="755678" y="2283050"/>
                  <a:pt x="875070" y="2223354"/>
                </a:cubicBezTo>
                <a:lnTo>
                  <a:pt x="4860722" y="258470"/>
                </a:lnTo>
                <a:lnTo>
                  <a:pt x="4860722" y="216556"/>
                </a:lnTo>
                <a:lnTo>
                  <a:pt x="858558" y="2189061"/>
                </a:lnTo>
                <a:cubicBezTo>
                  <a:pt x="643907" y="2294481"/>
                  <a:pt x="454659" y="2293211"/>
                  <a:pt x="293353" y="2182710"/>
                </a:cubicBezTo>
                <a:cubicBezTo>
                  <a:pt x="172691" y="2100152"/>
                  <a:pt x="114265" y="1984570"/>
                  <a:pt x="114265" y="1983300"/>
                </a:cubicBezTo>
                <a:lnTo>
                  <a:pt x="105374" y="1965519"/>
                </a:lnTo>
                <a:cubicBezTo>
                  <a:pt x="11385" y="1775000"/>
                  <a:pt x="30437" y="1597182"/>
                  <a:pt x="163800" y="1437147"/>
                </a:cubicBezTo>
                <a:cubicBezTo>
                  <a:pt x="264140" y="1315215"/>
                  <a:pt x="394963" y="1250438"/>
                  <a:pt x="396233" y="1249168"/>
                </a:cubicBezTo>
                <a:lnTo>
                  <a:pt x="396233" y="1249168"/>
                </a:lnTo>
                <a:lnTo>
                  <a:pt x="2911080" y="952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xmlns="" id="{65525C01-736F-4E07-B20A-72ABE0F38C9F}"/>
              </a:ext>
            </a:extLst>
          </p:cNvPr>
          <p:cNvSpPr/>
          <p:nvPr/>
        </p:nvSpPr>
        <p:spPr>
          <a:xfrm>
            <a:off x="7325212" y="442639"/>
            <a:ext cx="1819454" cy="2603756"/>
          </a:xfrm>
          <a:custGeom>
            <a:avLst/>
            <a:gdLst>
              <a:gd name="connsiteX0" fmla="*/ 2423711 w 2425938"/>
              <a:gd name="connsiteY0" fmla="*/ 1877880 h 2603756"/>
              <a:gd name="connsiteX1" fmla="*/ 1236144 w 2425938"/>
              <a:gd name="connsiteY1" fmla="*/ 2463408 h 2603756"/>
              <a:gd name="connsiteX2" fmla="*/ 429615 w 2425938"/>
              <a:gd name="connsiteY2" fmla="*/ 2415143 h 2603756"/>
              <a:gd name="connsiteX3" fmla="*/ 160348 w 2425938"/>
              <a:gd name="connsiteY3" fmla="*/ 2097612 h 2603756"/>
              <a:gd name="connsiteX4" fmla="*/ 146377 w 2425938"/>
              <a:gd name="connsiteY4" fmla="*/ 2069669 h 2603756"/>
              <a:gd name="connsiteX5" fmla="*/ 194642 w 2425938"/>
              <a:gd name="connsiteY5" fmla="*/ 1263139 h 2603756"/>
              <a:gd name="connsiteX6" fmla="*/ 512173 w 2425938"/>
              <a:gd name="connsiteY6" fmla="*/ 993873 h 2603756"/>
              <a:gd name="connsiteX7" fmla="*/ 2423711 w 2425938"/>
              <a:gd name="connsiteY7" fmla="*/ 51440 h 2603756"/>
              <a:gd name="connsiteX8" fmla="*/ 2423711 w 2425938"/>
              <a:gd name="connsiteY8" fmla="*/ 9526 h 2603756"/>
              <a:gd name="connsiteX9" fmla="*/ 494391 w 2425938"/>
              <a:gd name="connsiteY9" fmla="*/ 960850 h 2603756"/>
              <a:gd name="connsiteX10" fmla="*/ 164159 w 2425938"/>
              <a:gd name="connsiteY10" fmla="*/ 1240277 h 2603756"/>
              <a:gd name="connsiteX11" fmla="*/ 112083 w 2425938"/>
              <a:gd name="connsiteY11" fmla="*/ 2088721 h 2603756"/>
              <a:gd name="connsiteX12" fmla="*/ 126055 w 2425938"/>
              <a:gd name="connsiteY12" fmla="*/ 2116664 h 2603756"/>
              <a:gd name="connsiteX13" fmla="*/ 405483 w 2425938"/>
              <a:gd name="connsiteY13" fmla="*/ 2446896 h 2603756"/>
              <a:gd name="connsiteX14" fmla="*/ 851296 w 2425938"/>
              <a:gd name="connsiteY14" fmla="*/ 2601851 h 2603756"/>
              <a:gd name="connsiteX15" fmla="*/ 1252656 w 2425938"/>
              <a:gd name="connsiteY15" fmla="*/ 2498971 h 2603756"/>
              <a:gd name="connsiteX16" fmla="*/ 2422441 w 2425938"/>
              <a:gd name="connsiteY16" fmla="*/ 1922334 h 2603756"/>
              <a:gd name="connsiteX17" fmla="*/ 2422441 w 2425938"/>
              <a:gd name="connsiteY17" fmla="*/ 1877880 h 260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25938" h="2603756">
                <a:moveTo>
                  <a:pt x="2423711" y="1877880"/>
                </a:moveTo>
                <a:lnTo>
                  <a:pt x="1236144" y="2463408"/>
                </a:lnTo>
                <a:cubicBezTo>
                  <a:pt x="937665" y="2610742"/>
                  <a:pt x="665858" y="2594231"/>
                  <a:pt x="429615" y="2415143"/>
                </a:cubicBezTo>
                <a:cubicBezTo>
                  <a:pt x="251797" y="2280510"/>
                  <a:pt x="160348" y="2098882"/>
                  <a:pt x="160348" y="2097612"/>
                </a:cubicBezTo>
                <a:lnTo>
                  <a:pt x="146377" y="2069669"/>
                </a:lnTo>
                <a:cubicBezTo>
                  <a:pt x="-957" y="1771190"/>
                  <a:pt x="15554" y="1499383"/>
                  <a:pt x="194642" y="1263139"/>
                </a:cubicBezTo>
                <a:cubicBezTo>
                  <a:pt x="329275" y="1085322"/>
                  <a:pt x="509632" y="995143"/>
                  <a:pt x="512173" y="993873"/>
                </a:cubicBezTo>
                <a:lnTo>
                  <a:pt x="2423711" y="51440"/>
                </a:lnTo>
                <a:lnTo>
                  <a:pt x="2423711" y="9526"/>
                </a:lnTo>
                <a:lnTo>
                  <a:pt x="494391" y="960850"/>
                </a:lnTo>
                <a:cubicBezTo>
                  <a:pt x="486770" y="964660"/>
                  <a:pt x="303873" y="1056109"/>
                  <a:pt x="164159" y="1240277"/>
                </a:cubicBezTo>
                <a:cubicBezTo>
                  <a:pt x="34606" y="1411744"/>
                  <a:pt x="-80976" y="1697522"/>
                  <a:pt x="112083" y="2088721"/>
                </a:cubicBezTo>
                <a:lnTo>
                  <a:pt x="126055" y="2116664"/>
                </a:lnTo>
                <a:cubicBezTo>
                  <a:pt x="129865" y="2124284"/>
                  <a:pt x="221315" y="2307182"/>
                  <a:pt x="405483" y="2446896"/>
                </a:cubicBezTo>
                <a:cubicBezTo>
                  <a:pt x="510903" y="2526914"/>
                  <a:pt x="660778" y="2601851"/>
                  <a:pt x="851296" y="2601851"/>
                </a:cubicBezTo>
                <a:cubicBezTo>
                  <a:pt x="969418" y="2601851"/>
                  <a:pt x="1104052" y="2572638"/>
                  <a:pt x="1252656" y="2498971"/>
                </a:cubicBezTo>
                <a:lnTo>
                  <a:pt x="2422441" y="1922334"/>
                </a:lnTo>
                <a:lnTo>
                  <a:pt x="2422441" y="187788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49472789-B79C-464F-9D88-E51F8B5062D3}"/>
              </a:ext>
            </a:extLst>
          </p:cNvPr>
          <p:cNvSpPr/>
          <p:nvPr userDrawn="1"/>
        </p:nvSpPr>
        <p:spPr>
          <a:xfrm>
            <a:off x="-7144" y="2340318"/>
            <a:ext cx="2152862" cy="2540250"/>
          </a:xfrm>
          <a:custGeom>
            <a:avLst/>
            <a:gdLst>
              <a:gd name="connsiteX0" fmla="*/ 2481189 w 2870482"/>
              <a:gd name="connsiteY0" fmla="*/ 1064887 h 2540250"/>
              <a:gd name="connsiteX1" fmla="*/ 1678470 w 2870482"/>
              <a:gd name="connsiteY1" fmla="*/ 1461166 h 2540250"/>
              <a:gd name="connsiteX2" fmla="*/ 1406664 w 2870482"/>
              <a:gd name="connsiteY2" fmla="*/ 1448465 h 2540250"/>
              <a:gd name="connsiteX3" fmla="*/ 9526 w 2870482"/>
              <a:gd name="connsiteY3" fmla="*/ 2136873 h 2540250"/>
              <a:gd name="connsiteX4" fmla="*/ 9526 w 2870482"/>
              <a:gd name="connsiteY4" fmla="*/ 2531882 h 2540250"/>
              <a:gd name="connsiteX5" fmla="*/ 1564159 w 2870482"/>
              <a:gd name="connsiteY5" fmla="*/ 1765996 h 2540250"/>
              <a:gd name="connsiteX6" fmla="*/ 1708953 w 2870482"/>
              <a:gd name="connsiteY6" fmla="*/ 1500540 h 2540250"/>
              <a:gd name="connsiteX7" fmla="*/ 1706413 w 2870482"/>
              <a:gd name="connsiteY7" fmla="*/ 1494189 h 2540250"/>
              <a:gd name="connsiteX8" fmla="*/ 1703873 w 2870482"/>
              <a:gd name="connsiteY8" fmla="*/ 1490379 h 2540250"/>
              <a:gd name="connsiteX9" fmla="*/ 2498971 w 2870482"/>
              <a:gd name="connsiteY9" fmla="*/ 1097910 h 2540250"/>
              <a:gd name="connsiteX10" fmla="*/ 2806341 w 2870482"/>
              <a:gd name="connsiteY10" fmla="*/ 330755 h 2540250"/>
              <a:gd name="connsiteX11" fmla="*/ 2797450 w 2870482"/>
              <a:gd name="connsiteY11" fmla="*/ 312973 h 2540250"/>
              <a:gd name="connsiteX12" fmla="*/ 2002352 w 2870482"/>
              <a:gd name="connsiteY12" fmla="*/ 90701 h 2540250"/>
              <a:gd name="connsiteX13" fmla="*/ 9526 w 2870482"/>
              <a:gd name="connsiteY13" fmla="*/ 1073778 h 2540250"/>
              <a:gd name="connsiteX14" fmla="*/ 9526 w 2870482"/>
              <a:gd name="connsiteY14" fmla="*/ 1115692 h 2540250"/>
              <a:gd name="connsiteX15" fmla="*/ 2017594 w 2870482"/>
              <a:gd name="connsiteY15" fmla="*/ 124994 h 2540250"/>
              <a:gd name="connsiteX16" fmla="*/ 2582799 w 2870482"/>
              <a:gd name="connsiteY16" fmla="*/ 131345 h 2540250"/>
              <a:gd name="connsiteX17" fmla="*/ 2761887 w 2870482"/>
              <a:gd name="connsiteY17" fmla="*/ 330755 h 2540250"/>
              <a:gd name="connsiteX18" fmla="*/ 2770778 w 2870482"/>
              <a:gd name="connsiteY18" fmla="*/ 348536 h 2540250"/>
              <a:gd name="connsiteX19" fmla="*/ 2712352 w 2870482"/>
              <a:gd name="connsiteY19" fmla="*/ 876908 h 2540250"/>
              <a:gd name="connsiteX20" fmla="*/ 2481189 w 2870482"/>
              <a:gd name="connsiteY20" fmla="*/ 1064887 h 254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0482" h="2540250">
                <a:moveTo>
                  <a:pt x="2481189" y="1064887"/>
                </a:moveTo>
                <a:lnTo>
                  <a:pt x="1678470" y="1461166"/>
                </a:lnTo>
                <a:cubicBezTo>
                  <a:pt x="1640366" y="1423062"/>
                  <a:pt x="1556538" y="1374797"/>
                  <a:pt x="1406664" y="1448465"/>
                </a:cubicBezTo>
                <a:lnTo>
                  <a:pt x="9526" y="2136873"/>
                </a:lnTo>
                <a:lnTo>
                  <a:pt x="9526" y="2531882"/>
                </a:lnTo>
                <a:lnTo>
                  <a:pt x="1564159" y="1765996"/>
                </a:lnTo>
                <a:cubicBezTo>
                  <a:pt x="1564159" y="1765996"/>
                  <a:pt x="1785161" y="1656765"/>
                  <a:pt x="1708953" y="1500540"/>
                </a:cubicBezTo>
                <a:lnTo>
                  <a:pt x="1706413" y="1494189"/>
                </a:lnTo>
                <a:cubicBezTo>
                  <a:pt x="1706413" y="1494189"/>
                  <a:pt x="1705143" y="1492919"/>
                  <a:pt x="1703873" y="1490379"/>
                </a:cubicBezTo>
                <a:lnTo>
                  <a:pt x="2498971" y="1097910"/>
                </a:lnTo>
                <a:cubicBezTo>
                  <a:pt x="2504051" y="1095370"/>
                  <a:pt x="3047665" y="819753"/>
                  <a:pt x="2806341" y="330755"/>
                </a:cubicBezTo>
                <a:lnTo>
                  <a:pt x="2797450" y="312973"/>
                </a:lnTo>
                <a:cubicBezTo>
                  <a:pt x="2794910" y="307892"/>
                  <a:pt x="2547236" y="-178566"/>
                  <a:pt x="2002352" y="90701"/>
                </a:cubicBezTo>
                <a:lnTo>
                  <a:pt x="9526" y="1073778"/>
                </a:lnTo>
                <a:lnTo>
                  <a:pt x="9526" y="1115692"/>
                </a:lnTo>
                <a:lnTo>
                  <a:pt x="2017594" y="124994"/>
                </a:lnTo>
                <a:cubicBezTo>
                  <a:pt x="2232245" y="19574"/>
                  <a:pt x="2421493" y="20844"/>
                  <a:pt x="2582799" y="131345"/>
                </a:cubicBezTo>
                <a:cubicBezTo>
                  <a:pt x="2703461" y="213903"/>
                  <a:pt x="2761887" y="329484"/>
                  <a:pt x="2761887" y="330755"/>
                </a:cubicBezTo>
                <a:lnTo>
                  <a:pt x="2770778" y="348536"/>
                </a:lnTo>
                <a:cubicBezTo>
                  <a:pt x="2864767" y="539055"/>
                  <a:pt x="2845715" y="716873"/>
                  <a:pt x="2712352" y="876908"/>
                </a:cubicBezTo>
                <a:cubicBezTo>
                  <a:pt x="2613282" y="998840"/>
                  <a:pt x="2482459" y="1063617"/>
                  <a:pt x="2481189" y="106488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10698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xmlns="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4310" y="2373273"/>
            <a:ext cx="8453738" cy="2549580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13074BE4-153F-46FE-B915-CD1AEF318A25}"/>
              </a:ext>
            </a:extLst>
          </p:cNvPr>
          <p:cNvSpPr/>
          <p:nvPr userDrawn="1"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xmlns="" id="{0B7E91C4-F19E-46BE-B05F-139B5418924E}"/>
              </a:ext>
            </a:extLst>
          </p:cNvPr>
          <p:cNvSpPr/>
          <p:nvPr userDrawn="1"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08A64499-0304-4070-BCB0-67E2BE20A3EA}"/>
              </a:ext>
            </a:extLst>
          </p:cNvPr>
          <p:cNvSpPr/>
          <p:nvPr userDrawn="1"/>
        </p:nvSpPr>
        <p:spPr>
          <a:xfrm>
            <a:off x="5999116" y="1645349"/>
            <a:ext cx="3147553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ED1736B3-AE79-40C2-80FF-2FB0FEE27195}"/>
              </a:ext>
            </a:extLst>
          </p:cNvPr>
          <p:cNvSpPr/>
          <p:nvPr userDrawn="1"/>
        </p:nvSpPr>
        <p:spPr>
          <a:xfrm>
            <a:off x="9140190" y="2632656"/>
            <a:ext cx="381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6490" y="793173"/>
            <a:ext cx="6858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829" y="1877052"/>
            <a:ext cx="5132459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104A-9B55-4B66-A1D8-6FA1EC4F3584}" type="datetime1">
              <a:rPr lang="en-US" smtClean="0"/>
              <a:pPr/>
              <a:t>7/27/2019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2856261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xmlns="" id="{4EE1436E-33B5-4388-87D8-2D0633CC3CE7}"/>
              </a:ext>
            </a:extLst>
          </p:cNvPr>
          <p:cNvSpPr/>
          <p:nvPr/>
        </p:nvSpPr>
        <p:spPr>
          <a:xfrm>
            <a:off x="677417" y="1550951"/>
            <a:ext cx="2455164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A8FB11AB-3031-47CA-85DD-696856C3C62C}"/>
              </a:ext>
            </a:extLst>
          </p:cNvPr>
          <p:cNvSpPr/>
          <p:nvPr/>
        </p:nvSpPr>
        <p:spPr>
          <a:xfrm>
            <a:off x="2924968" y="4662943"/>
            <a:ext cx="6219032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xmlns="" id="{9CD6F167-FB82-4EFB-BAB9-1D0FEE07B85D}"/>
              </a:ext>
            </a:extLst>
          </p:cNvPr>
          <p:cNvSpPr/>
          <p:nvPr/>
        </p:nvSpPr>
        <p:spPr>
          <a:xfrm>
            <a:off x="2932387" y="4665642"/>
            <a:ext cx="6207803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3DD2082D-81A7-4E2D-8136-9D48016E7FE9}"/>
              </a:ext>
            </a:extLst>
          </p:cNvPr>
          <p:cNvSpPr/>
          <p:nvPr/>
        </p:nvSpPr>
        <p:spPr>
          <a:xfrm>
            <a:off x="9140190" y="4665641"/>
            <a:ext cx="381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ECF16C35-4A81-4062-808C-7697AF0FD6F5}"/>
              </a:ext>
            </a:extLst>
          </p:cNvPr>
          <p:cNvSpPr/>
          <p:nvPr/>
        </p:nvSpPr>
        <p:spPr>
          <a:xfrm>
            <a:off x="2928925" y="4922855"/>
            <a:ext cx="6215075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3970461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33B02-ADA0-4367-BCBA-23B93874C24C}" type="datetimeFigureOut">
              <a:rPr lang="en-US" smtClean="0"/>
              <a:pPr/>
              <a:t>7/27/2019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8A4E-1CC2-4DC5-96B0-EB5E08735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vinukrishnan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drvinukrishnanmd@gmail.com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goals.jpg"/>
          <p:cNvPicPr>
            <a:picLocks noGrp="1" noChangeAspect="1"/>
          </p:cNvPicPr>
          <p:nvPr>
            <p:ph type="pic" sz="quarter" idx="17"/>
          </p:nvPr>
        </p:nvPicPr>
        <p:blipFill>
          <a:blip r:embed="rId2"/>
          <a:srcRect l="7380" r="7380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Homoeopathic oncology- Challenges, Experiences and </a:t>
            </a:r>
            <a:br>
              <a:rPr lang="en-US" smtClean="0"/>
            </a:br>
            <a:r>
              <a:rPr lang="en-US" smtClean="0"/>
              <a:t>Out comes </a:t>
            </a:r>
            <a:br>
              <a:rPr lang="en-US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Dr Vinu Krishnan MD (HOM), PG (Dip) IACH, Greece, </a:t>
            </a:r>
          </a:p>
          <a:p>
            <a:r>
              <a:rPr lang="en-US" dirty="0" smtClean="0"/>
              <a:t>PG( Dip) Anthroposophy, Switzerland</a:t>
            </a:r>
          </a:p>
          <a:p>
            <a:r>
              <a:rPr lang="en-US" dirty="0" smtClean="0">
                <a:hlinkClick r:id="rId3"/>
              </a:rPr>
              <a:t>www.drvinukrishnan.com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Chemo therapy challenges-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en-US" dirty="0" err="1" smtClean="0"/>
              <a:t>Pancytopenia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Apthae</a:t>
            </a:r>
            <a:r>
              <a:rPr lang="en-US" dirty="0" smtClean="0"/>
              <a:t> .</a:t>
            </a:r>
          </a:p>
          <a:p>
            <a:pPr marL="342900" indent="-342900">
              <a:buAutoNum type="arabicPeriod"/>
            </a:pPr>
            <a:r>
              <a:rPr lang="en-US" dirty="0" smtClean="0"/>
              <a:t>Discoloration of skin/nails/hair.</a:t>
            </a:r>
          </a:p>
          <a:p>
            <a:pPr marL="342900" indent="-342900">
              <a:buAutoNum type="arabicPeriod"/>
            </a:pPr>
            <a:r>
              <a:rPr lang="en-US" dirty="0" smtClean="0"/>
              <a:t>Alopecia.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Decompensated</a:t>
            </a:r>
            <a:r>
              <a:rPr lang="en-US" dirty="0" smtClean="0"/>
              <a:t>  physiological status</a:t>
            </a:r>
          </a:p>
          <a:p>
            <a:pPr marL="342900" indent="-342900">
              <a:buAutoNum type="arabicPeriod"/>
            </a:pPr>
            <a:r>
              <a:rPr lang="en-US" dirty="0" smtClean="0"/>
              <a:t>a)&lt; appetite</a:t>
            </a:r>
          </a:p>
          <a:p>
            <a:pPr marL="342900" indent="-342900">
              <a:buNone/>
            </a:pPr>
            <a:r>
              <a:rPr lang="en-US" dirty="0"/>
              <a:t>	</a:t>
            </a:r>
            <a:r>
              <a:rPr lang="en-US" dirty="0" smtClean="0"/>
              <a:t>b)sleep&lt;</a:t>
            </a:r>
          </a:p>
          <a:p>
            <a:pPr marL="342900" indent="-342900">
              <a:buNone/>
            </a:pPr>
            <a:r>
              <a:rPr lang="en-US" dirty="0"/>
              <a:t>	</a:t>
            </a:r>
            <a:r>
              <a:rPr lang="en-US" dirty="0" smtClean="0"/>
              <a:t>c)Nausea n vomiting</a:t>
            </a:r>
          </a:p>
          <a:p>
            <a:pPr marL="342900" indent="-342900">
              <a:buNone/>
            </a:pPr>
            <a:r>
              <a:rPr lang="en-US" dirty="0"/>
              <a:t>	</a:t>
            </a:r>
            <a:r>
              <a:rPr lang="en-US" dirty="0" smtClean="0"/>
              <a:t>d) hiccough</a:t>
            </a:r>
            <a:endParaRPr lang="en-US" dirty="0"/>
          </a:p>
        </p:txBody>
      </p:sp>
      <p:pic>
        <p:nvPicPr>
          <p:cNvPr id="8" name="Picture Placeholder 7" descr="images of chemotherap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6248" y="1500174"/>
            <a:ext cx="4857752" cy="4000528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104A-9B55-4B66-A1D8-6FA1EC4F3584}" type="datetime1">
              <a:rPr lang="en-US" smtClean="0"/>
              <a:pPr/>
              <a:t>7/27/2019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Chemo therapy challenges…contd..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1924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6. Emotional struggles- 	anxiety/dementia/mood changes/</a:t>
            </a:r>
          </a:p>
          <a:p>
            <a:r>
              <a:rPr lang="en-US" dirty="0" smtClean="0"/>
              <a:t>7. Failure of </a:t>
            </a:r>
            <a:r>
              <a:rPr lang="en-US" dirty="0" err="1" smtClean="0"/>
              <a:t>optimisation</a:t>
            </a:r>
            <a:r>
              <a:rPr lang="en-US" dirty="0" smtClean="0"/>
              <a:t> of fluids and electrolytes-</a:t>
            </a:r>
          </a:p>
          <a:p>
            <a:r>
              <a:rPr lang="en-US" dirty="0" smtClean="0"/>
              <a:t>	a) </a:t>
            </a:r>
            <a:r>
              <a:rPr lang="en-US" dirty="0" err="1" smtClean="0"/>
              <a:t>Hb</a:t>
            </a:r>
            <a:r>
              <a:rPr lang="en-US" dirty="0" smtClean="0"/>
              <a:t>,</a:t>
            </a:r>
          </a:p>
          <a:p>
            <a:r>
              <a:rPr lang="en-US" dirty="0" smtClean="0"/>
              <a:t>	b)Na</a:t>
            </a:r>
          </a:p>
          <a:p>
            <a:r>
              <a:rPr lang="en-US" dirty="0" smtClean="0"/>
              <a:t>	c)K</a:t>
            </a:r>
          </a:p>
          <a:p>
            <a:r>
              <a:rPr lang="en-US" dirty="0" smtClean="0"/>
              <a:t>	d) Calcium levels</a:t>
            </a:r>
          </a:p>
          <a:p>
            <a:endParaRPr lang="en-US" dirty="0"/>
          </a:p>
        </p:txBody>
      </p:sp>
      <p:pic>
        <p:nvPicPr>
          <p:cNvPr id="9" name="Content Placeholder 8" descr="images of chemotherapy-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51777" y="1785926"/>
            <a:ext cx="4552101" cy="392909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104A-9B55-4B66-A1D8-6FA1EC4F3584}" type="datetime1">
              <a:rPr lang="en-US" smtClean="0"/>
              <a:pPr/>
              <a:t>7/27/2019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Radio therapy challenges-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9048" cy="4525963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Necrosis</a:t>
            </a:r>
          </a:p>
          <a:p>
            <a:pPr marL="342900" indent="-342900">
              <a:buAutoNum type="arabicPeriod"/>
            </a:pPr>
            <a:r>
              <a:rPr lang="en-US" dirty="0" smtClean="0"/>
              <a:t>Dermatitis  n eczema.</a:t>
            </a:r>
          </a:p>
          <a:p>
            <a:pPr marL="342900" indent="-342900">
              <a:buAutoNum type="arabicPeriod"/>
            </a:pPr>
            <a:r>
              <a:rPr lang="en-US" dirty="0" smtClean="0"/>
              <a:t>Scars.</a:t>
            </a:r>
          </a:p>
          <a:p>
            <a:pPr marL="342900" indent="-342900">
              <a:buAutoNum type="arabicPeriod"/>
            </a:pPr>
            <a:r>
              <a:rPr lang="en-US" dirty="0" smtClean="0"/>
              <a:t>Atrophy of glands ( salivary/lachrymal/</a:t>
            </a:r>
          </a:p>
          <a:p>
            <a:pPr marL="342900" indent="-342900">
              <a:buNone/>
            </a:pPr>
            <a:r>
              <a:rPr lang="en-US" dirty="0"/>
              <a:t>	</a:t>
            </a:r>
            <a:r>
              <a:rPr lang="en-US" dirty="0" err="1" smtClean="0"/>
              <a:t>bartholinis</a:t>
            </a:r>
            <a:r>
              <a:rPr lang="en-US" dirty="0" smtClean="0"/>
              <a:t>)</a:t>
            </a:r>
          </a:p>
          <a:p>
            <a:pPr marL="342900" indent="-342900">
              <a:buAutoNum type="arabicPeriod"/>
            </a:pPr>
            <a:r>
              <a:rPr lang="en-US" dirty="0" smtClean="0"/>
              <a:t>Discoloration of skin and nails.</a:t>
            </a:r>
          </a:p>
          <a:p>
            <a:pPr marL="342900" indent="-342900">
              <a:buAutoNum type="arabicPeriod"/>
            </a:pPr>
            <a:r>
              <a:rPr lang="en-US" dirty="0" smtClean="0"/>
              <a:t>Alopecia ( head/ beard)</a:t>
            </a:r>
            <a:endParaRPr lang="en-US" dirty="0"/>
          </a:p>
        </p:txBody>
      </p:sp>
      <p:pic>
        <p:nvPicPr>
          <p:cNvPr id="9" name="Content Placeholder 8" descr="images of Radio therap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35881" y="1785926"/>
            <a:ext cx="4634135" cy="3643338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104A-9B55-4B66-A1D8-6FA1EC4F3584}" type="datetime1">
              <a:rPr lang="en-US" smtClean="0"/>
              <a:pPr/>
              <a:t>7/27/2019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EXPERIENCES..!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1.12 years of study both OPD N IPD .</a:t>
            </a:r>
          </a:p>
          <a:p>
            <a:r>
              <a:rPr lang="en-US" dirty="0" smtClean="0"/>
              <a:t>2. Real n rational observations.</a:t>
            </a:r>
          </a:p>
          <a:p>
            <a:r>
              <a:rPr lang="en-US" dirty="0" smtClean="0"/>
              <a:t> 3. Logical derivations.</a:t>
            </a:r>
          </a:p>
          <a:p>
            <a:r>
              <a:rPr lang="en-US" dirty="0" smtClean="0"/>
              <a:t> 4. Fruitful conclusions.</a:t>
            </a:r>
          </a:p>
          <a:p>
            <a:r>
              <a:rPr lang="en-US" dirty="0" smtClean="0"/>
              <a:t>5. Promising predictions.</a:t>
            </a:r>
          </a:p>
          <a:p>
            <a:r>
              <a:rPr lang="en-US" dirty="0" smtClean="0"/>
              <a:t>6.Opening of a new Era.</a:t>
            </a:r>
          </a:p>
          <a:p>
            <a:r>
              <a:rPr lang="en-US" dirty="0" smtClean="0"/>
              <a:t> 7. Paradigm shift in oncological work ups.</a:t>
            </a:r>
          </a:p>
          <a:p>
            <a:endParaRPr lang="en-US" dirty="0"/>
          </a:p>
        </p:txBody>
      </p:sp>
      <p:pic>
        <p:nvPicPr>
          <p:cNvPr id="9" name="Content Placeholder 8" descr="images of experienc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01771" y="1643050"/>
            <a:ext cx="4842229" cy="409955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104A-9B55-4B66-A1D8-6FA1EC4F3584}" type="datetime1">
              <a:rPr lang="en-US" smtClean="0"/>
              <a:pPr/>
              <a:t>7/27/2019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Fifty millesimal potencies in active lesions.</a:t>
            </a:r>
          </a:p>
          <a:p>
            <a:r>
              <a:rPr lang="en-US" dirty="0" smtClean="0"/>
              <a:t> frequent repetition in active lesions.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constituitional</a:t>
            </a:r>
            <a:r>
              <a:rPr lang="en-US" dirty="0" smtClean="0"/>
              <a:t> medicine on post treated case to avoid recurrence and metastasis.</a:t>
            </a:r>
            <a:endParaRPr lang="en-US" dirty="0"/>
          </a:p>
        </p:txBody>
      </p:sp>
      <p:pic>
        <p:nvPicPr>
          <p:cNvPr id="6" name="Content Placeholder 5" descr="images of observatio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1423682"/>
            <a:ext cx="4071966" cy="4495688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Pathological </a:t>
            </a:r>
            <a:r>
              <a:rPr lang="en-US" dirty="0" err="1" smtClean="0"/>
              <a:t>similimum</a:t>
            </a:r>
            <a:r>
              <a:rPr lang="en-US" dirty="0" smtClean="0"/>
              <a:t> along with main medicine in active lesions depending upon the site , nature and organ affected.</a:t>
            </a:r>
          </a:p>
          <a:p>
            <a:r>
              <a:rPr lang="en-US" dirty="0" smtClean="0"/>
              <a:t>Physiological doses needed to revive the lost </a:t>
            </a:r>
            <a:r>
              <a:rPr lang="en-US" dirty="0" err="1" smtClean="0"/>
              <a:t>physiologoical</a:t>
            </a:r>
            <a:r>
              <a:rPr lang="en-US" dirty="0" smtClean="0"/>
              <a:t> homeostasis.</a:t>
            </a:r>
          </a:p>
          <a:p>
            <a:endParaRPr lang="en-US" dirty="0"/>
          </a:p>
        </p:txBody>
      </p:sp>
      <p:pic>
        <p:nvPicPr>
          <p:cNvPr id="5" name="Content Placeholder 4" descr="images of observations-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20056" y="2000240"/>
            <a:ext cx="4623944" cy="40719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Determine the aim in each and individual case.</a:t>
            </a:r>
          </a:p>
          <a:p>
            <a:r>
              <a:rPr lang="en-US" dirty="0" smtClean="0"/>
              <a:t>Metastatic CA needs a combined approach of </a:t>
            </a:r>
            <a:r>
              <a:rPr lang="en-US" dirty="0" err="1" smtClean="0"/>
              <a:t>constituitional</a:t>
            </a:r>
            <a:r>
              <a:rPr lang="en-US" dirty="0" smtClean="0"/>
              <a:t> and pathologic prescription.</a:t>
            </a:r>
          </a:p>
          <a:p>
            <a:r>
              <a:rPr lang="en-US" dirty="0" smtClean="0"/>
              <a:t>“Hooking method” is the choice for cases coming with residual effects after conventional procedures. </a:t>
            </a:r>
            <a:endParaRPr lang="en-US" dirty="0"/>
          </a:p>
        </p:txBody>
      </p:sp>
      <p:pic>
        <p:nvPicPr>
          <p:cNvPr id="5" name="Content Placeholder 4" descr="images of derivation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37602" y="1571612"/>
            <a:ext cx="4120678" cy="4357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Pace of the tumor growth along with chance of metastasis and recurrence an be avoided.</a:t>
            </a:r>
          </a:p>
          <a:p>
            <a:r>
              <a:rPr lang="en-US" dirty="0" smtClean="0"/>
              <a:t>Intervening infections can be controlled.</a:t>
            </a:r>
          </a:p>
          <a:p>
            <a:r>
              <a:rPr lang="en-US" dirty="0" smtClean="0"/>
              <a:t> metastatic foci can be reversed to some extent .</a:t>
            </a:r>
          </a:p>
          <a:p>
            <a:endParaRPr lang="en-US" dirty="0"/>
          </a:p>
        </p:txBody>
      </p:sp>
      <p:pic>
        <p:nvPicPr>
          <p:cNvPr id="5" name="Content Placeholder 4" descr="images of derivations-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7900" y="1697831"/>
            <a:ext cx="4141818" cy="4330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lot to be explored with </a:t>
            </a:r>
            <a:r>
              <a:rPr lang="en-US" dirty="0" err="1" smtClean="0"/>
              <a:t>hpathic</a:t>
            </a:r>
            <a:r>
              <a:rPr lang="en-US" dirty="0" smtClean="0"/>
              <a:t> intervention in oncology.</a:t>
            </a:r>
          </a:p>
          <a:p>
            <a:r>
              <a:rPr lang="en-US" dirty="0" smtClean="0"/>
              <a:t>As usual,  </a:t>
            </a:r>
            <a:r>
              <a:rPr lang="en-US" dirty="0" smtClean="0"/>
              <a:t> deleterious effects </a:t>
            </a:r>
            <a:r>
              <a:rPr lang="en-US" dirty="0" smtClean="0"/>
              <a:t>of treatment procedures are less with </a:t>
            </a:r>
            <a:r>
              <a:rPr lang="en-US" dirty="0" err="1" smtClean="0"/>
              <a:t>Hpathy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can be used as along, adjuvant, neo adjuvant or alternative in some cases to an extent.</a:t>
            </a:r>
            <a:endParaRPr lang="en-US" dirty="0"/>
          </a:p>
        </p:txBody>
      </p:sp>
      <p:pic>
        <p:nvPicPr>
          <p:cNvPr id="5" name="Content Placeholder 4" descr="images of conclusion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06988" y="1445856"/>
            <a:ext cx="3951292" cy="41977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Reconstruction of physiological </a:t>
            </a:r>
            <a:r>
              <a:rPr lang="en-US" dirty="0" err="1" smtClean="0"/>
              <a:t>equillibrium</a:t>
            </a:r>
            <a:r>
              <a:rPr lang="en-US" dirty="0" smtClean="0"/>
              <a:t> is clear and transparent when compared to other procedures.</a:t>
            </a:r>
          </a:p>
          <a:p>
            <a:r>
              <a:rPr lang="en-US" dirty="0" smtClean="0"/>
              <a:t> QOL is the main factor which is preserved all during the treatment.</a:t>
            </a:r>
          </a:p>
          <a:p>
            <a:r>
              <a:rPr lang="en-US" dirty="0" smtClean="0"/>
              <a:t>Enhancement of survival rate is obvious.</a:t>
            </a:r>
          </a:p>
          <a:p>
            <a:endParaRPr lang="en-US" dirty="0"/>
          </a:p>
        </p:txBody>
      </p:sp>
      <p:pic>
        <p:nvPicPr>
          <p:cNvPr id="5" name="Content Placeholder 4" descr="images of conclusions-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47366" y="1785925"/>
            <a:ext cx="4382352" cy="42062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CHALLENGES..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1924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1, Active lesions</a:t>
            </a:r>
          </a:p>
          <a:p>
            <a:r>
              <a:rPr lang="en-US" dirty="0" smtClean="0"/>
              <a:t>2. Post treated lesions, </a:t>
            </a:r>
            <a:r>
              <a:rPr lang="en-US" dirty="0" err="1" smtClean="0"/>
              <a:t>Sx</a:t>
            </a:r>
            <a:r>
              <a:rPr lang="en-US" dirty="0" smtClean="0"/>
              <a:t>/CT/RT- Recurrence..?</a:t>
            </a:r>
          </a:p>
          <a:p>
            <a:r>
              <a:rPr lang="en-US" dirty="0" smtClean="0"/>
              <a:t>3. Upsurge of  Tumor markers.</a:t>
            </a:r>
          </a:p>
          <a:p>
            <a:r>
              <a:rPr lang="en-US" dirty="0" smtClean="0"/>
              <a:t>4. Relapses in hematological malignancies.</a:t>
            </a:r>
          </a:p>
          <a:p>
            <a:r>
              <a:rPr lang="en-US" dirty="0" smtClean="0"/>
              <a:t>5. Metastatic CA-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a) fluid over load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b) fever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flatulency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frequency of acute </a:t>
            </a:r>
            <a:r>
              <a:rPr lang="en-US" dirty="0" err="1" smtClean="0"/>
              <a:t>d’s</a:t>
            </a:r>
            <a:r>
              <a:rPr lang="en-US" dirty="0" smtClean="0"/>
              <a:t> and pain</a:t>
            </a:r>
          </a:p>
          <a:p>
            <a:endParaRPr lang="en-US" dirty="0"/>
          </a:p>
        </p:txBody>
      </p:sp>
      <p:pic>
        <p:nvPicPr>
          <p:cNvPr id="9" name="Content Placeholder 8" descr="images of challen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55575" y="1643050"/>
            <a:ext cx="4688426" cy="3934635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104A-9B55-4B66-A1D8-6FA1EC4F3584}" type="datetime1">
              <a:rPr lang="en-US" smtClean="0"/>
              <a:pPr/>
              <a:t>7/27/2019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Cyto</a:t>
            </a:r>
            <a:r>
              <a:rPr lang="en-US" dirty="0" smtClean="0"/>
              <a:t>- reduction of primary tumor.</a:t>
            </a:r>
          </a:p>
          <a:p>
            <a:r>
              <a:rPr lang="en-US" dirty="0" smtClean="0"/>
              <a:t>Control of intervening infections.</a:t>
            </a:r>
          </a:p>
          <a:p>
            <a:r>
              <a:rPr lang="en-US" dirty="0" smtClean="0"/>
              <a:t>Reversal of metastatic foci.</a:t>
            </a:r>
          </a:p>
          <a:p>
            <a:r>
              <a:rPr lang="en-US" dirty="0" smtClean="0"/>
              <a:t> Lymph node regression</a:t>
            </a:r>
          </a:p>
          <a:p>
            <a:r>
              <a:rPr lang="en-US" dirty="0" smtClean="0"/>
              <a:t>QOL</a:t>
            </a:r>
          </a:p>
          <a:p>
            <a:r>
              <a:rPr lang="en-US" dirty="0" smtClean="0"/>
              <a:t>Survival rate </a:t>
            </a:r>
          </a:p>
          <a:p>
            <a:r>
              <a:rPr lang="en-US" dirty="0" smtClean="0"/>
              <a:t> physiological </a:t>
            </a:r>
            <a:r>
              <a:rPr lang="en-US" dirty="0" err="1" smtClean="0"/>
              <a:t>equillibrium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Fitness for other interventions.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images of goal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5400000">
            <a:off x="4727150" y="1593350"/>
            <a:ext cx="4690328" cy="41433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Trajectory of each case shall be predicted .</a:t>
            </a:r>
          </a:p>
          <a:p>
            <a:r>
              <a:rPr lang="en-US" dirty="0" smtClean="0"/>
              <a:t> Essential and inevitable metastasis can be post pond with this prediction.</a:t>
            </a:r>
          </a:p>
          <a:p>
            <a:r>
              <a:rPr lang="en-US" dirty="0" smtClean="0"/>
              <a:t>Therapeutic prognosis can be explained.</a:t>
            </a:r>
          </a:p>
          <a:p>
            <a:r>
              <a:rPr lang="en-US" dirty="0" smtClean="0"/>
              <a:t>General well being of the patient can be enhanced .</a:t>
            </a:r>
          </a:p>
          <a:p>
            <a:r>
              <a:rPr lang="en-US" dirty="0" smtClean="0"/>
              <a:t>Every time patient can be brought to a new state of improved health even though not cured.</a:t>
            </a:r>
            <a:endParaRPr lang="en-US" dirty="0"/>
          </a:p>
        </p:txBody>
      </p:sp>
      <p:pic>
        <p:nvPicPr>
          <p:cNvPr id="5" name="Content Placeholder 4" descr="images of prediction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08156" y="1714488"/>
            <a:ext cx="4735843" cy="42148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OUTCOMES..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1.Evolvement of  scientific and transparent protocol and guidelines for </a:t>
            </a:r>
            <a:r>
              <a:rPr lang="en-US" dirty="0" err="1"/>
              <a:t>H</a:t>
            </a:r>
            <a:r>
              <a:rPr lang="en-US" dirty="0" err="1" smtClean="0"/>
              <a:t>pathic</a:t>
            </a:r>
            <a:r>
              <a:rPr lang="en-US" dirty="0" smtClean="0"/>
              <a:t> oncology for Targeted cases.</a:t>
            </a:r>
          </a:p>
          <a:p>
            <a:r>
              <a:rPr lang="en-US" dirty="0" smtClean="0"/>
              <a:t>2. Complementary therapy(along)</a:t>
            </a:r>
          </a:p>
          <a:p>
            <a:r>
              <a:rPr lang="en-US" dirty="0" smtClean="0"/>
              <a:t>3. Adjuvant therapy.(after)</a:t>
            </a:r>
          </a:p>
          <a:p>
            <a:r>
              <a:rPr lang="en-US" dirty="0" smtClean="0"/>
              <a:t>4. Neo Adjuvant therapy(before)</a:t>
            </a:r>
          </a:p>
          <a:p>
            <a:r>
              <a:rPr lang="en-US" dirty="0" smtClean="0"/>
              <a:t>5. Reconstructive therapy.</a:t>
            </a:r>
          </a:p>
          <a:p>
            <a:r>
              <a:rPr lang="en-US" dirty="0" smtClean="0"/>
              <a:t>6. Preventive </a:t>
            </a:r>
            <a:r>
              <a:rPr lang="en-US" dirty="0" smtClean="0"/>
              <a:t>therapy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( secondary/ metastasis)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9" name="Content Placeholder 8" descr="images of out com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39700" y="1785926"/>
            <a:ext cx="4587688" cy="4071966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104A-9B55-4B66-A1D8-6FA1EC4F3584}" type="datetime1">
              <a:rPr lang="en-US" smtClean="0"/>
              <a:pPr/>
              <a:t>7/27/2019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22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DD1C66-8B88-4FDA-AFA7-4549E3100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ru-RU" dirty="0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17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393" b="9393"/>
          <a:stretch>
            <a:fillRect/>
          </a:stretch>
        </p:blipFill>
        <p:spPr>
          <a:xfrm>
            <a:off x="1005" y="0"/>
            <a:ext cx="9142995" cy="5569499"/>
          </a:xfr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xmlns="" id="{73A12F4F-3B28-43C8-A22F-A826A60B4866}"/>
              </a:ext>
            </a:extLst>
          </p:cNvPr>
          <p:cNvSpPr txBox="1">
            <a:spLocks/>
          </p:cNvSpPr>
          <p:nvPr/>
        </p:nvSpPr>
        <p:spPr>
          <a:xfrm>
            <a:off x="297055" y="556950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THANK YOU </a:t>
            </a:r>
          </a:p>
          <a:p>
            <a:pPr algn="ctr"/>
            <a:r>
              <a:rPr lang="en-US" sz="3200" u="sng" dirty="0" smtClean="0">
                <a:hlinkClick r:id="rId3"/>
              </a:rPr>
              <a:t>drvinukrishnanmd@gmail.com</a:t>
            </a:r>
            <a:r>
              <a:rPr lang="en-US" sz="3200" dirty="0" smtClean="0"/>
              <a:t>  9447101956</a:t>
            </a:r>
            <a:endParaRPr lang="ru-RU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3536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Challenges– </a:t>
            </a:r>
            <a:r>
              <a:rPr lang="en-US" dirty="0" err="1" smtClean="0"/>
              <a:t>contd</a:t>
            </a:r>
            <a:r>
              <a:rPr lang="en-US" dirty="0" smtClean="0"/>
              <a:t>--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dirty="0" smtClean="0"/>
              <a:t>6. </a:t>
            </a:r>
            <a:r>
              <a:rPr lang="en-US" dirty="0" err="1" smtClean="0"/>
              <a:t>Immuno</a:t>
            </a:r>
            <a:r>
              <a:rPr lang="en-US" dirty="0" smtClean="0"/>
              <a:t>- compromised status</a:t>
            </a:r>
          </a:p>
          <a:p>
            <a:pPr marL="342900" indent="-342900"/>
            <a:r>
              <a:rPr lang="en-US" dirty="0" smtClean="0"/>
              <a:t>7.Residual effects of treatment.</a:t>
            </a:r>
          </a:p>
          <a:p>
            <a:pPr marL="342900" indent="-342900"/>
            <a:r>
              <a:rPr lang="en-US" dirty="0" smtClean="0"/>
              <a:t>8. Control of intervening infections.</a:t>
            </a:r>
          </a:p>
          <a:p>
            <a:pPr marL="342900" indent="-342900"/>
            <a:r>
              <a:rPr lang="en-US" dirty="0" smtClean="0"/>
              <a:t>9. Wide spread metastasis.</a:t>
            </a:r>
          </a:p>
          <a:p>
            <a:pPr marL="342900" indent="-34290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104A-9B55-4B66-A1D8-6FA1EC4F3584}" type="datetime1">
              <a:rPr lang="en-US" smtClean="0"/>
              <a:pPr/>
              <a:t>7/27/2019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10" name="Content Placeholder 9" descr="images of challenges-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90928" y="1603820"/>
            <a:ext cx="4953072" cy="37540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Surgical Challenges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1.Scar formation.</a:t>
            </a:r>
          </a:p>
          <a:p>
            <a:r>
              <a:rPr lang="en-US" dirty="0" smtClean="0"/>
              <a:t>2.Fibrosis</a:t>
            </a:r>
          </a:p>
          <a:p>
            <a:r>
              <a:rPr lang="en-US" dirty="0" smtClean="0"/>
              <a:t>3.Keloid formation</a:t>
            </a:r>
          </a:p>
          <a:p>
            <a:r>
              <a:rPr lang="en-US" dirty="0" smtClean="0"/>
              <a:t>4.Loco regional recurrence.</a:t>
            </a:r>
            <a:endParaRPr lang="en-US" dirty="0"/>
          </a:p>
        </p:txBody>
      </p:sp>
      <p:pic>
        <p:nvPicPr>
          <p:cNvPr id="8" name="Picture Placeholder 7" descr="images of surger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744099" y="1553366"/>
            <a:ext cx="4971305" cy="4971305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104A-9B55-4B66-A1D8-6FA1EC4F3584}" type="datetime1">
              <a:rPr lang="en-US" smtClean="0"/>
              <a:pPr/>
              <a:t>7/27/2019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vinu krishnan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 therapy can be curative in..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Acute Leukemia</a:t>
            </a:r>
          </a:p>
          <a:p>
            <a:r>
              <a:rPr lang="en-US" dirty="0" err="1" smtClean="0"/>
              <a:t>Wilms</a:t>
            </a:r>
            <a:r>
              <a:rPr lang="en-US" dirty="0" smtClean="0"/>
              <a:t> tumor</a:t>
            </a:r>
          </a:p>
          <a:p>
            <a:r>
              <a:rPr lang="en-US" dirty="0" err="1" smtClean="0"/>
              <a:t>Ewings</a:t>
            </a:r>
            <a:r>
              <a:rPr lang="en-US" dirty="0" smtClean="0"/>
              <a:t> sarcoma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chorio</a:t>
            </a:r>
            <a:r>
              <a:rPr lang="en-US" dirty="0" smtClean="0"/>
              <a:t> CA</a:t>
            </a:r>
          </a:p>
          <a:p>
            <a:r>
              <a:rPr lang="en-US" dirty="0" err="1" smtClean="0"/>
              <a:t>Hodgkins</a:t>
            </a:r>
            <a:r>
              <a:rPr lang="en-US" dirty="0" smtClean="0"/>
              <a:t> disease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lymphosarcoma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burkitts</a:t>
            </a:r>
            <a:r>
              <a:rPr lang="en-US" dirty="0" smtClean="0"/>
              <a:t> </a:t>
            </a:r>
            <a:r>
              <a:rPr lang="en-US" dirty="0" err="1" smtClean="0"/>
              <a:t>lumphoma</a:t>
            </a:r>
            <a:endParaRPr lang="en-US" dirty="0" smtClean="0"/>
          </a:p>
          <a:p>
            <a:r>
              <a:rPr lang="en-US" dirty="0" smtClean="0"/>
              <a:t>Testicular tumors</a:t>
            </a:r>
          </a:p>
          <a:p>
            <a:endParaRPr lang="en-US" dirty="0"/>
          </a:p>
        </p:txBody>
      </p:sp>
      <p:pic>
        <p:nvPicPr>
          <p:cNvPr id="5" name="Content Placeholder 4" descr="images of cur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976299" y="1500174"/>
            <a:ext cx="4953419" cy="4500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Chemotherapy can have only palliative effect in..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Breast CA</a:t>
            </a:r>
          </a:p>
          <a:p>
            <a:r>
              <a:rPr lang="en-US" dirty="0" smtClean="0"/>
              <a:t>Ovarian CA</a:t>
            </a:r>
          </a:p>
          <a:p>
            <a:r>
              <a:rPr lang="en-US" dirty="0" smtClean="0"/>
              <a:t>Endometrial CA</a:t>
            </a:r>
          </a:p>
          <a:p>
            <a:r>
              <a:rPr lang="en-US" dirty="0" smtClean="0"/>
              <a:t>Prostatic CA</a:t>
            </a:r>
          </a:p>
          <a:p>
            <a:r>
              <a:rPr lang="en-US" dirty="0" smtClean="0"/>
              <a:t>C/C Lymphatic leukemia</a:t>
            </a:r>
          </a:p>
          <a:p>
            <a:r>
              <a:rPr lang="en-US" dirty="0" smtClean="0"/>
              <a:t>C/C Myeloid leukemia</a:t>
            </a:r>
          </a:p>
          <a:p>
            <a:r>
              <a:rPr lang="en-US" dirty="0" smtClean="0"/>
              <a:t> Head and neck CA</a:t>
            </a:r>
          </a:p>
          <a:p>
            <a:r>
              <a:rPr lang="en-US" dirty="0" smtClean="0"/>
              <a:t>Lung (small cell) CA</a:t>
            </a:r>
            <a:endParaRPr lang="en-US" dirty="0"/>
          </a:p>
        </p:txBody>
      </p:sp>
      <p:pic>
        <p:nvPicPr>
          <p:cNvPr id="5" name="Content Placeholder 4" descr="images of palliative car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14810" y="1535892"/>
            <a:ext cx="4929190" cy="41076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Chemotherapy is less sensitive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Colo</a:t>
            </a:r>
            <a:r>
              <a:rPr lang="en-US" dirty="0" smtClean="0"/>
              <a:t> rectal CA</a:t>
            </a:r>
          </a:p>
          <a:p>
            <a:r>
              <a:rPr lang="en-US" dirty="0" smtClean="0"/>
              <a:t>CA stomach</a:t>
            </a:r>
          </a:p>
          <a:p>
            <a:r>
              <a:rPr lang="en-US" dirty="0" smtClean="0"/>
              <a:t>CA esophagus</a:t>
            </a:r>
          </a:p>
          <a:p>
            <a:r>
              <a:rPr lang="en-US" dirty="0" smtClean="0"/>
              <a:t>Renal CA</a:t>
            </a:r>
          </a:p>
          <a:p>
            <a:r>
              <a:rPr lang="en-US" dirty="0" err="1" smtClean="0"/>
              <a:t>Hepatoma</a:t>
            </a:r>
            <a:endParaRPr lang="en-US" dirty="0" smtClean="0"/>
          </a:p>
          <a:p>
            <a:r>
              <a:rPr lang="en-US" dirty="0" err="1" smtClean="0"/>
              <a:t>Bronchogenic</a:t>
            </a:r>
            <a:r>
              <a:rPr lang="en-US" dirty="0" smtClean="0"/>
              <a:t>(non small cell) CA</a:t>
            </a:r>
          </a:p>
          <a:p>
            <a:r>
              <a:rPr lang="en-US" dirty="0" smtClean="0"/>
              <a:t>Malignant melanoma</a:t>
            </a:r>
          </a:p>
          <a:p>
            <a:r>
              <a:rPr lang="en-US" dirty="0" smtClean="0"/>
              <a:t>Sarcoma</a:t>
            </a:r>
            <a:endParaRPr lang="en-US" dirty="0"/>
          </a:p>
        </p:txBody>
      </p:sp>
      <p:pic>
        <p:nvPicPr>
          <p:cNvPr id="5" name="Content Placeholder 4" descr="images of sensitivit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7686" y="1325978"/>
            <a:ext cx="4786314" cy="45319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of CA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Chemicals/ viruses/irradiation..</a:t>
            </a:r>
          </a:p>
          <a:p>
            <a:endParaRPr lang="en-US" dirty="0" smtClean="0"/>
          </a:p>
          <a:p>
            <a:r>
              <a:rPr lang="en-US" dirty="0" smtClean="0"/>
              <a:t>Acquired mutations		inherited mutations</a:t>
            </a:r>
          </a:p>
          <a:p>
            <a:r>
              <a:rPr lang="en-US" dirty="0" err="1" smtClean="0"/>
              <a:t>protooncogenes</a:t>
            </a:r>
            <a:r>
              <a:rPr lang="en-US" dirty="0" smtClean="0"/>
              <a:t> &gt;</a:t>
            </a:r>
            <a:r>
              <a:rPr lang="en-US" dirty="0" err="1" smtClean="0"/>
              <a:t>oncogenes</a:t>
            </a:r>
            <a:r>
              <a:rPr lang="en-US" dirty="0" smtClean="0"/>
              <a:t>&gt;expression of tumor suppressor genes (P53,Rb)</a:t>
            </a:r>
          </a:p>
          <a:p>
            <a:endParaRPr lang="en-US" dirty="0" smtClean="0"/>
          </a:p>
          <a:p>
            <a:r>
              <a:rPr lang="en-US" dirty="0" smtClean="0"/>
              <a:t>Uncontrolled cell proliferation/&lt;apoptosis/</a:t>
            </a:r>
          </a:p>
          <a:p>
            <a:r>
              <a:rPr lang="en-US" dirty="0" smtClean="0"/>
              <a:t>alterations in telomerase</a:t>
            </a:r>
          </a:p>
          <a:p>
            <a:endParaRPr lang="en-US" dirty="0" smtClean="0"/>
          </a:p>
          <a:p>
            <a:r>
              <a:rPr lang="en-US" dirty="0" smtClean="0"/>
              <a:t>Development of primary tumor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214282" y="1643050"/>
            <a:ext cx="413194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8429652" y="2928934"/>
            <a:ext cx="41319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0" y="2928934"/>
            <a:ext cx="41319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5143504" y="4500570"/>
            <a:ext cx="4846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2285984" y="38576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Adjuvant &amp; neo adjuvant chemo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Chemo given after surgery/ RT to destroy micro </a:t>
            </a:r>
            <a:r>
              <a:rPr lang="en-US" dirty="0" err="1" smtClean="0"/>
              <a:t>mets</a:t>
            </a:r>
            <a:r>
              <a:rPr lang="en-US" dirty="0" smtClean="0"/>
              <a:t> and prevent development of secondary tumor.</a:t>
            </a:r>
          </a:p>
          <a:p>
            <a:r>
              <a:rPr lang="en-US" dirty="0" smtClean="0"/>
              <a:t>Chemo given before </a:t>
            </a:r>
            <a:r>
              <a:rPr lang="en-US" dirty="0" err="1" smtClean="0"/>
              <a:t>Sx</a:t>
            </a:r>
            <a:r>
              <a:rPr lang="en-US" dirty="0" smtClean="0"/>
              <a:t>/ RT in order to diminish the volume of large  primary neoplasm.</a:t>
            </a:r>
            <a:endParaRPr lang="en-US" dirty="0"/>
          </a:p>
        </p:txBody>
      </p:sp>
      <p:pic>
        <p:nvPicPr>
          <p:cNvPr id="5" name="Content Placeholder 4" descr="Cell+Cycle+Regulation+&amp;+Canc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0686" y="1428736"/>
            <a:ext cx="4573314" cy="42148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722</Words>
  <Application>Microsoft Office PowerPoint</Application>
  <PresentationFormat>On-screen Show (4:3)</PresentationFormat>
  <Paragraphs>173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Homoeopathic oncology- Challenges, Experiences and  Out comes  </vt:lpstr>
      <vt:lpstr>CHALLENGES..</vt:lpstr>
      <vt:lpstr>Challenges– contd--</vt:lpstr>
      <vt:lpstr>Surgical Challenges </vt:lpstr>
      <vt:lpstr>Chemo therapy can be curative in..</vt:lpstr>
      <vt:lpstr>Chemotherapy can have only palliative effect in..</vt:lpstr>
      <vt:lpstr>Chemotherapy is less sensitive in</vt:lpstr>
      <vt:lpstr>Pathogenesis of CA</vt:lpstr>
      <vt:lpstr>Adjuvant &amp; neo adjuvant chemo therapy</vt:lpstr>
      <vt:lpstr>Chemo therapy challenges-</vt:lpstr>
      <vt:lpstr>Chemo therapy challenges…contd..</vt:lpstr>
      <vt:lpstr>Radio therapy challenges-</vt:lpstr>
      <vt:lpstr>EXPERIENCES..!</vt:lpstr>
      <vt:lpstr>Observations </vt:lpstr>
      <vt:lpstr>Observations</vt:lpstr>
      <vt:lpstr>Derivations </vt:lpstr>
      <vt:lpstr>Derivations</vt:lpstr>
      <vt:lpstr>Conclusions </vt:lpstr>
      <vt:lpstr>Conclusions</vt:lpstr>
      <vt:lpstr>Therapeutic goals</vt:lpstr>
      <vt:lpstr>Predictions </vt:lpstr>
      <vt:lpstr>OUTCOMES..</vt:lpstr>
      <vt:lpstr>Thank you</vt:lpstr>
    </vt:vector>
  </TitlesOfParts>
  <Company>best ind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3ु</dc:creator>
  <cp:lastModifiedBy>3ु</cp:lastModifiedBy>
  <cp:revision>53</cp:revision>
  <dcterms:created xsi:type="dcterms:W3CDTF">2019-07-24T05:09:40Z</dcterms:created>
  <dcterms:modified xsi:type="dcterms:W3CDTF">2019-07-27T04:20:14Z</dcterms:modified>
</cp:coreProperties>
</file>