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61" r:id="rId11"/>
    <p:sldId id="262" r:id="rId12"/>
    <p:sldId id="263" r:id="rId13"/>
    <p:sldId id="264" r:id="rId14"/>
    <p:sldId id="273" r:id="rId15"/>
    <p:sldId id="277" r:id="rId16"/>
    <p:sldId id="274" r:id="rId17"/>
    <p:sldId id="278" r:id="rId18"/>
    <p:sldId id="275" r:id="rId19"/>
    <p:sldId id="279" r:id="rId20"/>
    <p:sldId id="267" r:id="rId21"/>
    <p:sldId id="276" r:id="rId22"/>
    <p:sldId id="265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xmlns="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9142995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3A0902BC-58E0-4395-9D80-6CF5CA0FAAB0}"/>
              </a:ext>
            </a:extLst>
          </p:cNvPr>
          <p:cNvSpPr/>
          <p:nvPr/>
        </p:nvSpPr>
        <p:spPr>
          <a:xfrm>
            <a:off x="5509387" y="-12701"/>
            <a:ext cx="3638909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xmlns="" id="{5DCE3DA5-C000-4DAD-8FCD-9A285AB48C83}"/>
              </a:ext>
            </a:extLst>
          </p:cNvPr>
          <p:cNvSpPr/>
          <p:nvPr/>
        </p:nvSpPr>
        <p:spPr>
          <a:xfrm>
            <a:off x="7336729" y="458515"/>
            <a:ext cx="1809929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EAE88C29-9AC8-4A6D-9141-98B2210C7466}"/>
              </a:ext>
            </a:extLst>
          </p:cNvPr>
          <p:cNvSpPr/>
          <p:nvPr/>
        </p:nvSpPr>
        <p:spPr>
          <a:xfrm>
            <a:off x="-9525" y="2355829"/>
            <a:ext cx="2143336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7F8CA5B8-0BAD-4554-87FE-E0910E6CD5C5}"/>
              </a:ext>
            </a:extLst>
          </p:cNvPr>
          <p:cNvSpPr/>
          <p:nvPr userDrawn="1"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xmlns="" id="{12CBB0CF-5FCC-4507-BD7B-C02386D2A23C}"/>
              </a:ext>
            </a:extLst>
          </p:cNvPr>
          <p:cNvSpPr/>
          <p:nvPr userDrawn="1"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49863"/>
            <a:ext cx="78867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7" y="5797770"/>
            <a:ext cx="1791083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xmlns="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09740" y="5718810"/>
            <a:ext cx="5524520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xmlns="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571875" y="5155440"/>
            <a:ext cx="200025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FBE26926-54A6-49D3-95EA-F31F133A0E3B}"/>
              </a:ext>
            </a:extLst>
          </p:cNvPr>
          <p:cNvSpPr/>
          <p:nvPr/>
        </p:nvSpPr>
        <p:spPr>
          <a:xfrm>
            <a:off x="6619575" y="2044902"/>
            <a:ext cx="552505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C3AFCA09-1411-4603-AEED-DBD79C4BE2CA}"/>
              </a:ext>
            </a:extLst>
          </p:cNvPr>
          <p:cNvSpPr/>
          <p:nvPr/>
        </p:nvSpPr>
        <p:spPr>
          <a:xfrm>
            <a:off x="6607667" y="2029025"/>
            <a:ext cx="581082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7E4E0103-B430-4F31-B26F-21E197A41135}"/>
              </a:ext>
            </a:extLst>
          </p:cNvPr>
          <p:cNvSpPr/>
          <p:nvPr/>
        </p:nvSpPr>
        <p:spPr>
          <a:xfrm>
            <a:off x="5497454" y="-9526"/>
            <a:ext cx="3648434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65525C01-736F-4E07-B20A-72ABE0F38C9F}"/>
              </a:ext>
            </a:extLst>
          </p:cNvPr>
          <p:cNvSpPr/>
          <p:nvPr/>
        </p:nvSpPr>
        <p:spPr>
          <a:xfrm>
            <a:off x="7325212" y="442639"/>
            <a:ext cx="1819454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49472789-B79C-464F-9D88-E51F8B5062D3}"/>
              </a:ext>
            </a:extLst>
          </p:cNvPr>
          <p:cNvSpPr/>
          <p:nvPr userDrawn="1"/>
        </p:nvSpPr>
        <p:spPr>
          <a:xfrm>
            <a:off x="-7144" y="2340318"/>
            <a:ext cx="2152862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0698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310" y="2373273"/>
            <a:ext cx="8453738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3074BE4-153F-46FE-B915-CD1AEF318A25}"/>
              </a:ext>
            </a:extLst>
          </p:cNvPr>
          <p:cNvSpPr/>
          <p:nvPr userDrawn="1"/>
        </p:nvSpPr>
        <p:spPr>
          <a:xfrm>
            <a:off x="8170065" y="5803030"/>
            <a:ext cx="2889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xmlns="" id="{0B7E91C4-F19E-46BE-B05F-139B5418924E}"/>
              </a:ext>
            </a:extLst>
          </p:cNvPr>
          <p:cNvSpPr/>
          <p:nvPr userDrawn="1"/>
        </p:nvSpPr>
        <p:spPr>
          <a:xfrm>
            <a:off x="8500719" y="5787812"/>
            <a:ext cx="652882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8A64499-0304-4070-BCB0-67E2BE20A3EA}"/>
              </a:ext>
            </a:extLst>
          </p:cNvPr>
          <p:cNvSpPr/>
          <p:nvPr userDrawn="1"/>
        </p:nvSpPr>
        <p:spPr>
          <a:xfrm>
            <a:off x="5999116" y="1645349"/>
            <a:ext cx="3147553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ED1736B3-AE79-40C2-80FF-2FB0FEE27195}"/>
              </a:ext>
            </a:extLst>
          </p:cNvPr>
          <p:cNvSpPr/>
          <p:nvPr userDrawn="1"/>
        </p:nvSpPr>
        <p:spPr>
          <a:xfrm>
            <a:off x="9140190" y="2632656"/>
            <a:ext cx="381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6490" y="793173"/>
            <a:ext cx="6858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829" y="1877052"/>
            <a:ext cx="5132459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218" y="5797770"/>
            <a:ext cx="285626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xmlns="" id="{4EE1436E-33B5-4388-87D8-2D0633CC3CE7}"/>
              </a:ext>
            </a:extLst>
          </p:cNvPr>
          <p:cNvSpPr/>
          <p:nvPr/>
        </p:nvSpPr>
        <p:spPr>
          <a:xfrm>
            <a:off x="677417" y="1550951"/>
            <a:ext cx="2455164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A8FB11AB-3031-47CA-85DD-696856C3C62C}"/>
              </a:ext>
            </a:extLst>
          </p:cNvPr>
          <p:cNvSpPr/>
          <p:nvPr/>
        </p:nvSpPr>
        <p:spPr>
          <a:xfrm>
            <a:off x="2924968" y="4662943"/>
            <a:ext cx="6219032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9CD6F167-FB82-4EFB-BAB9-1D0FEE07B85D}"/>
              </a:ext>
            </a:extLst>
          </p:cNvPr>
          <p:cNvSpPr/>
          <p:nvPr/>
        </p:nvSpPr>
        <p:spPr>
          <a:xfrm>
            <a:off x="2932387" y="4665642"/>
            <a:ext cx="6207803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3DD2082D-81A7-4E2D-8136-9D48016E7FE9}"/>
              </a:ext>
            </a:extLst>
          </p:cNvPr>
          <p:cNvSpPr/>
          <p:nvPr/>
        </p:nvSpPr>
        <p:spPr>
          <a:xfrm>
            <a:off x="9140190" y="4665641"/>
            <a:ext cx="381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ECF16C35-4A81-4062-808C-7697AF0FD6F5}"/>
              </a:ext>
            </a:extLst>
          </p:cNvPr>
          <p:cNvSpPr/>
          <p:nvPr/>
        </p:nvSpPr>
        <p:spPr>
          <a:xfrm>
            <a:off x="2928925" y="4922855"/>
            <a:ext cx="6215075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970461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3B02-ADA0-4367-BCBA-23B93874C24C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8A4E-1CC2-4DC5-96B0-EB5E08735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vinukrishnan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drvinukrishnanmd@gmail.com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goals.jpg"/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7380" r="738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Homoeopathic oncology- Challenges, Experiences and </a:t>
            </a:r>
            <a:br>
              <a:rPr lang="en-US" smtClean="0"/>
            </a:br>
            <a:r>
              <a:rPr lang="en-US" smtClean="0"/>
              <a:t>Out comes </a:t>
            </a:r>
            <a:br>
              <a:rPr lang="en-US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Dr Vinu Krishnan MD (HOM), PG (Dip) IACH, Greece, </a:t>
            </a:r>
          </a:p>
          <a:p>
            <a:r>
              <a:rPr lang="en-US" dirty="0" smtClean="0"/>
              <a:t>PG( Dip) Anthroposophy, Switzerland</a:t>
            </a:r>
          </a:p>
          <a:p>
            <a:r>
              <a:rPr lang="en-US" dirty="0" smtClean="0">
                <a:hlinkClick r:id="rId3"/>
              </a:rPr>
              <a:t>www.drvinukrishnan.com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Chemo therapy challenges-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Pancytopenia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Apthae</a:t>
            </a:r>
            <a:r>
              <a:rPr lang="en-US" dirty="0" smtClean="0"/>
              <a:t> .</a:t>
            </a:r>
          </a:p>
          <a:p>
            <a:pPr marL="342900" indent="-342900">
              <a:buAutoNum type="arabicPeriod"/>
            </a:pPr>
            <a:r>
              <a:rPr lang="en-US" dirty="0" smtClean="0"/>
              <a:t>Discoloration of skin/nails/hair.</a:t>
            </a:r>
          </a:p>
          <a:p>
            <a:pPr marL="342900" indent="-342900">
              <a:buAutoNum type="arabicPeriod"/>
            </a:pPr>
            <a:r>
              <a:rPr lang="en-US" dirty="0" smtClean="0"/>
              <a:t>Alopecia.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Decompensated</a:t>
            </a:r>
            <a:r>
              <a:rPr lang="en-US" dirty="0" smtClean="0"/>
              <a:t>  physiological status</a:t>
            </a:r>
          </a:p>
          <a:p>
            <a:pPr marL="342900" indent="-342900">
              <a:buAutoNum type="arabicPeriod"/>
            </a:pPr>
            <a:r>
              <a:rPr lang="en-US" dirty="0" smtClean="0"/>
              <a:t>a)&lt; appetite</a:t>
            </a:r>
          </a:p>
          <a:p>
            <a:pPr marL="342900" indent="-342900">
              <a:buNone/>
            </a:pPr>
            <a:r>
              <a:rPr lang="en-US" dirty="0"/>
              <a:t>	</a:t>
            </a:r>
            <a:r>
              <a:rPr lang="en-US" dirty="0" smtClean="0"/>
              <a:t>b)sleep&lt;</a:t>
            </a:r>
          </a:p>
          <a:p>
            <a:pPr marL="342900" indent="-342900">
              <a:buNone/>
            </a:pPr>
            <a:r>
              <a:rPr lang="en-US" dirty="0"/>
              <a:t>	</a:t>
            </a:r>
            <a:r>
              <a:rPr lang="en-US" dirty="0" smtClean="0"/>
              <a:t>c)Nausea n vomiting</a:t>
            </a:r>
          </a:p>
          <a:p>
            <a:pPr marL="342900" indent="-342900">
              <a:buNone/>
            </a:pPr>
            <a:r>
              <a:rPr lang="en-US" dirty="0"/>
              <a:t>	</a:t>
            </a:r>
            <a:r>
              <a:rPr lang="en-US" dirty="0" smtClean="0"/>
              <a:t>d) hiccough</a:t>
            </a:r>
            <a:endParaRPr lang="en-US" dirty="0"/>
          </a:p>
        </p:txBody>
      </p:sp>
      <p:pic>
        <p:nvPicPr>
          <p:cNvPr id="8" name="Picture Placeholder 7" descr="images of chemotherap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500174"/>
            <a:ext cx="4857752" cy="400052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Chemo therapy challenges…contd..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6. Emotional struggles- 	anxiety/dementia/mood changes/</a:t>
            </a:r>
          </a:p>
          <a:p>
            <a:r>
              <a:rPr lang="en-US" dirty="0" smtClean="0"/>
              <a:t>7. Failure of </a:t>
            </a:r>
            <a:r>
              <a:rPr lang="en-US" dirty="0" err="1" smtClean="0"/>
              <a:t>optimisation</a:t>
            </a:r>
            <a:r>
              <a:rPr lang="en-US" dirty="0" smtClean="0"/>
              <a:t> of fluids and electrolytes-</a:t>
            </a:r>
          </a:p>
          <a:p>
            <a:r>
              <a:rPr lang="en-US" dirty="0" smtClean="0"/>
              <a:t>	a) </a:t>
            </a:r>
            <a:r>
              <a:rPr lang="en-US" dirty="0" err="1" smtClean="0"/>
              <a:t>Hb</a:t>
            </a:r>
            <a:r>
              <a:rPr lang="en-US" dirty="0" smtClean="0"/>
              <a:t>,</a:t>
            </a:r>
          </a:p>
          <a:p>
            <a:r>
              <a:rPr lang="en-US" dirty="0" smtClean="0"/>
              <a:t>	b)Na</a:t>
            </a:r>
          </a:p>
          <a:p>
            <a:r>
              <a:rPr lang="en-US" dirty="0" smtClean="0"/>
              <a:t>	c)K</a:t>
            </a:r>
          </a:p>
          <a:p>
            <a:r>
              <a:rPr lang="en-US" dirty="0" smtClean="0"/>
              <a:t>	d) Calcium levels</a:t>
            </a:r>
          </a:p>
          <a:p>
            <a:endParaRPr lang="en-US" dirty="0"/>
          </a:p>
        </p:txBody>
      </p:sp>
      <p:pic>
        <p:nvPicPr>
          <p:cNvPr id="9" name="Content Placeholder 8" descr="images of chemotherapy-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51777" y="1785926"/>
            <a:ext cx="4552101" cy="392909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Radio therapy challenges-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9048" cy="4525963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Necrosis</a:t>
            </a:r>
          </a:p>
          <a:p>
            <a:pPr marL="342900" indent="-342900">
              <a:buAutoNum type="arabicPeriod"/>
            </a:pPr>
            <a:r>
              <a:rPr lang="en-US" dirty="0" smtClean="0"/>
              <a:t>Dermatitis  n eczema.</a:t>
            </a:r>
          </a:p>
          <a:p>
            <a:pPr marL="342900" indent="-342900">
              <a:buAutoNum type="arabicPeriod"/>
            </a:pPr>
            <a:r>
              <a:rPr lang="en-US" dirty="0" smtClean="0"/>
              <a:t>Scars.</a:t>
            </a:r>
          </a:p>
          <a:p>
            <a:pPr marL="342900" indent="-342900">
              <a:buAutoNum type="arabicPeriod"/>
            </a:pPr>
            <a:r>
              <a:rPr lang="en-US" dirty="0" smtClean="0"/>
              <a:t>Atrophy of glands ( salivary/lachrymal/</a:t>
            </a:r>
          </a:p>
          <a:p>
            <a:pPr marL="342900" indent="-342900">
              <a:buNone/>
            </a:pPr>
            <a:r>
              <a:rPr lang="en-US" dirty="0"/>
              <a:t>	</a:t>
            </a:r>
            <a:r>
              <a:rPr lang="en-US" dirty="0" err="1" smtClean="0"/>
              <a:t>bartholinis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Discoloration of skin and nails.</a:t>
            </a:r>
          </a:p>
          <a:p>
            <a:pPr marL="342900" indent="-342900">
              <a:buAutoNum type="arabicPeriod"/>
            </a:pPr>
            <a:r>
              <a:rPr lang="en-US" dirty="0" smtClean="0"/>
              <a:t>Alopecia ( head/ beard)</a:t>
            </a:r>
            <a:endParaRPr lang="en-US" dirty="0"/>
          </a:p>
        </p:txBody>
      </p:sp>
      <p:pic>
        <p:nvPicPr>
          <p:cNvPr id="9" name="Content Placeholder 8" descr="images of Radio therap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35881" y="1785926"/>
            <a:ext cx="4634135" cy="364333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EXPERIENCES..!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1.12 years of study both OPD N IPD .</a:t>
            </a:r>
          </a:p>
          <a:p>
            <a:r>
              <a:rPr lang="en-US" dirty="0" smtClean="0"/>
              <a:t>2. Real n rational observations.</a:t>
            </a:r>
          </a:p>
          <a:p>
            <a:r>
              <a:rPr lang="en-US" dirty="0" smtClean="0"/>
              <a:t> 3. Logical derivations.</a:t>
            </a:r>
          </a:p>
          <a:p>
            <a:r>
              <a:rPr lang="en-US" dirty="0" smtClean="0"/>
              <a:t> 4. Fruitful conclusions.</a:t>
            </a:r>
          </a:p>
          <a:p>
            <a:r>
              <a:rPr lang="en-US" dirty="0" smtClean="0"/>
              <a:t>5. Promising predictions.</a:t>
            </a:r>
          </a:p>
          <a:p>
            <a:r>
              <a:rPr lang="en-US" dirty="0" smtClean="0"/>
              <a:t>6.Opening of a new Era.</a:t>
            </a:r>
          </a:p>
          <a:p>
            <a:r>
              <a:rPr lang="en-US" dirty="0" smtClean="0"/>
              <a:t> 7. Paradigm shift in oncological work ups.</a:t>
            </a:r>
          </a:p>
          <a:p>
            <a:endParaRPr lang="en-US" dirty="0"/>
          </a:p>
        </p:txBody>
      </p:sp>
      <p:pic>
        <p:nvPicPr>
          <p:cNvPr id="9" name="Content Placeholder 8" descr="images of experienc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01771" y="1643050"/>
            <a:ext cx="4842229" cy="409955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Fifty millesimal potencies in active lesions.</a:t>
            </a:r>
          </a:p>
          <a:p>
            <a:r>
              <a:rPr lang="en-US" dirty="0" smtClean="0"/>
              <a:t> frequent repetition in active lesions.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constituitional</a:t>
            </a:r>
            <a:r>
              <a:rPr lang="en-US" dirty="0" smtClean="0"/>
              <a:t> medicine on post treated case to avoid recurrence and metastasis.</a:t>
            </a:r>
            <a:endParaRPr lang="en-US" dirty="0"/>
          </a:p>
        </p:txBody>
      </p:sp>
      <p:pic>
        <p:nvPicPr>
          <p:cNvPr id="6" name="Content Placeholder 5" descr="images of observa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423682"/>
            <a:ext cx="4071966" cy="4495688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Pathological </a:t>
            </a:r>
            <a:r>
              <a:rPr lang="en-US" dirty="0" err="1" smtClean="0"/>
              <a:t>similimum</a:t>
            </a:r>
            <a:r>
              <a:rPr lang="en-US" dirty="0" smtClean="0"/>
              <a:t> along with main medicine in active lesions depending upon the site , nature and organ affected.</a:t>
            </a:r>
          </a:p>
          <a:p>
            <a:r>
              <a:rPr lang="en-US" dirty="0" smtClean="0"/>
              <a:t>Physiological doses needed to revive the lost </a:t>
            </a:r>
            <a:r>
              <a:rPr lang="en-US" dirty="0" err="1" smtClean="0"/>
              <a:t>physiologoical</a:t>
            </a:r>
            <a:r>
              <a:rPr lang="en-US" dirty="0" smtClean="0"/>
              <a:t> homeostasis.</a:t>
            </a:r>
          </a:p>
          <a:p>
            <a:endParaRPr lang="en-US" dirty="0"/>
          </a:p>
        </p:txBody>
      </p:sp>
      <p:pic>
        <p:nvPicPr>
          <p:cNvPr id="5" name="Content Placeholder 4" descr="images of observations-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20056" y="2000240"/>
            <a:ext cx="4623944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Determine the aim in each and individual case.</a:t>
            </a:r>
          </a:p>
          <a:p>
            <a:r>
              <a:rPr lang="en-US" dirty="0" smtClean="0"/>
              <a:t>Metastatic CA needs a combined approach of </a:t>
            </a:r>
            <a:r>
              <a:rPr lang="en-US" dirty="0" err="1" smtClean="0"/>
              <a:t>constituitional</a:t>
            </a:r>
            <a:r>
              <a:rPr lang="en-US" dirty="0" smtClean="0"/>
              <a:t> and pathologic prescription.</a:t>
            </a:r>
          </a:p>
          <a:p>
            <a:r>
              <a:rPr lang="en-US" dirty="0" smtClean="0"/>
              <a:t>“Hooking method” is the choice for cases coming with residual effects after conventional procedures. </a:t>
            </a:r>
            <a:endParaRPr lang="en-US" dirty="0"/>
          </a:p>
        </p:txBody>
      </p:sp>
      <p:pic>
        <p:nvPicPr>
          <p:cNvPr id="5" name="Content Placeholder 4" descr="images of derivatio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37602" y="1571612"/>
            <a:ext cx="4120678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Pace of the tumor growth along with chance of metastasis and recurrence an be avoided.</a:t>
            </a:r>
          </a:p>
          <a:p>
            <a:r>
              <a:rPr lang="en-US" dirty="0" smtClean="0"/>
              <a:t>Intervening infections can be controlled.</a:t>
            </a:r>
          </a:p>
          <a:p>
            <a:r>
              <a:rPr lang="en-US" dirty="0" smtClean="0"/>
              <a:t> metastatic foci can be reversed to some extent .</a:t>
            </a:r>
          </a:p>
          <a:p>
            <a:endParaRPr lang="en-US" dirty="0"/>
          </a:p>
        </p:txBody>
      </p:sp>
      <p:pic>
        <p:nvPicPr>
          <p:cNvPr id="5" name="Content Placeholder 4" descr="images of derivations-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7900" y="1697831"/>
            <a:ext cx="4141818" cy="4330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lot to be explored with </a:t>
            </a:r>
            <a:r>
              <a:rPr lang="en-US" dirty="0" err="1" smtClean="0"/>
              <a:t>hpathic</a:t>
            </a:r>
            <a:r>
              <a:rPr lang="en-US" dirty="0" smtClean="0"/>
              <a:t> intervention in oncology.</a:t>
            </a:r>
          </a:p>
          <a:p>
            <a:r>
              <a:rPr lang="en-US" dirty="0" smtClean="0"/>
              <a:t>As usual,  </a:t>
            </a:r>
            <a:r>
              <a:rPr lang="en-US" dirty="0" smtClean="0"/>
              <a:t> deleterious effects </a:t>
            </a:r>
            <a:r>
              <a:rPr lang="en-US" dirty="0" smtClean="0"/>
              <a:t>of treatment procedures are less with </a:t>
            </a:r>
            <a:r>
              <a:rPr lang="en-US" dirty="0" err="1" smtClean="0"/>
              <a:t>Hpathy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can be used as along, adjuvant, neo adjuvant or alternative in some cases to an extent.</a:t>
            </a:r>
            <a:endParaRPr lang="en-US" dirty="0"/>
          </a:p>
        </p:txBody>
      </p:sp>
      <p:pic>
        <p:nvPicPr>
          <p:cNvPr id="5" name="Content Placeholder 4" descr="images of conclusio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06988" y="1445856"/>
            <a:ext cx="3951292" cy="41977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Reconstruction of physiological </a:t>
            </a:r>
            <a:r>
              <a:rPr lang="en-US" dirty="0" err="1" smtClean="0"/>
              <a:t>equillibrium</a:t>
            </a:r>
            <a:r>
              <a:rPr lang="en-US" dirty="0" smtClean="0"/>
              <a:t> is clear and transparent when compared to other procedures.</a:t>
            </a:r>
          </a:p>
          <a:p>
            <a:r>
              <a:rPr lang="en-US" dirty="0" smtClean="0"/>
              <a:t> QOL is the main factor which is preserved all during the treatment.</a:t>
            </a:r>
          </a:p>
          <a:p>
            <a:r>
              <a:rPr lang="en-US" dirty="0" smtClean="0"/>
              <a:t>Enhancement of survival rate is obvious.</a:t>
            </a:r>
          </a:p>
          <a:p>
            <a:endParaRPr lang="en-US" dirty="0"/>
          </a:p>
        </p:txBody>
      </p:sp>
      <p:pic>
        <p:nvPicPr>
          <p:cNvPr id="5" name="Content Placeholder 4" descr="images of conclusions-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47366" y="1785925"/>
            <a:ext cx="4382352" cy="42062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CHALLENGES..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1, Active lesions</a:t>
            </a:r>
          </a:p>
          <a:p>
            <a:r>
              <a:rPr lang="en-US" dirty="0" smtClean="0"/>
              <a:t>2. Post treated lesions, </a:t>
            </a:r>
            <a:r>
              <a:rPr lang="en-US" dirty="0" err="1" smtClean="0"/>
              <a:t>Sx</a:t>
            </a:r>
            <a:r>
              <a:rPr lang="en-US" dirty="0" smtClean="0"/>
              <a:t>/CT/RT- Recurrence..?</a:t>
            </a:r>
          </a:p>
          <a:p>
            <a:r>
              <a:rPr lang="en-US" dirty="0" smtClean="0"/>
              <a:t>3. Upsurge of  Tumor markers.</a:t>
            </a:r>
          </a:p>
          <a:p>
            <a:r>
              <a:rPr lang="en-US" dirty="0" smtClean="0"/>
              <a:t>4. Relapses in hematological malignancies.</a:t>
            </a:r>
          </a:p>
          <a:p>
            <a:r>
              <a:rPr lang="en-US" dirty="0" smtClean="0"/>
              <a:t>5. Metastatic CA-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a) fluid over load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b) fever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flatulency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frequency of acute </a:t>
            </a:r>
            <a:r>
              <a:rPr lang="en-US" dirty="0" err="1" smtClean="0"/>
              <a:t>d’s</a:t>
            </a:r>
            <a:r>
              <a:rPr lang="en-US" dirty="0" smtClean="0"/>
              <a:t> and pain</a:t>
            </a:r>
          </a:p>
          <a:p>
            <a:endParaRPr lang="en-US" dirty="0"/>
          </a:p>
        </p:txBody>
      </p:sp>
      <p:pic>
        <p:nvPicPr>
          <p:cNvPr id="9" name="Content Placeholder 8" descr="images of challen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55575" y="1643050"/>
            <a:ext cx="4688426" cy="393463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Cyto</a:t>
            </a:r>
            <a:r>
              <a:rPr lang="en-US" dirty="0" smtClean="0"/>
              <a:t>- reduction of primary tumor.</a:t>
            </a:r>
          </a:p>
          <a:p>
            <a:r>
              <a:rPr lang="en-US" dirty="0" smtClean="0"/>
              <a:t>Control of intervening infections.</a:t>
            </a:r>
          </a:p>
          <a:p>
            <a:r>
              <a:rPr lang="en-US" dirty="0" smtClean="0"/>
              <a:t>Reversal of metastatic foci.</a:t>
            </a:r>
          </a:p>
          <a:p>
            <a:r>
              <a:rPr lang="en-US" dirty="0" smtClean="0"/>
              <a:t> Lymph node regression</a:t>
            </a:r>
          </a:p>
          <a:p>
            <a:r>
              <a:rPr lang="en-US" dirty="0" smtClean="0"/>
              <a:t>QOL</a:t>
            </a:r>
          </a:p>
          <a:p>
            <a:r>
              <a:rPr lang="en-US" dirty="0" smtClean="0"/>
              <a:t>Survival rate </a:t>
            </a:r>
          </a:p>
          <a:p>
            <a:r>
              <a:rPr lang="en-US" dirty="0" smtClean="0"/>
              <a:t> physiological </a:t>
            </a:r>
            <a:r>
              <a:rPr lang="en-US" dirty="0" err="1" smtClean="0"/>
              <a:t>equillibrium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Fitness for other interventions.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mages of goal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4727150" y="1593350"/>
            <a:ext cx="4690328" cy="41433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Trajectory of each case shall be predicted .</a:t>
            </a:r>
          </a:p>
          <a:p>
            <a:r>
              <a:rPr lang="en-US" dirty="0" smtClean="0"/>
              <a:t> Essential and inevitable metastasis can be post pond with this prediction.</a:t>
            </a:r>
          </a:p>
          <a:p>
            <a:r>
              <a:rPr lang="en-US" dirty="0" smtClean="0"/>
              <a:t>Therapeutic prognosis can be explained.</a:t>
            </a:r>
          </a:p>
          <a:p>
            <a:r>
              <a:rPr lang="en-US" dirty="0" smtClean="0"/>
              <a:t>General well being of the patient can be enhanced .</a:t>
            </a:r>
          </a:p>
          <a:p>
            <a:r>
              <a:rPr lang="en-US" dirty="0" smtClean="0"/>
              <a:t>Every time patient can be brought to a new state of improved health even though not cured.</a:t>
            </a:r>
            <a:endParaRPr lang="en-US" dirty="0"/>
          </a:p>
        </p:txBody>
      </p:sp>
      <p:pic>
        <p:nvPicPr>
          <p:cNvPr id="5" name="Content Placeholder 4" descr="images of predictio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08156" y="1714488"/>
            <a:ext cx="4735843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OUTCOMES..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1.Evolvement of  scientific and transparent protocol and guidelines for </a:t>
            </a:r>
            <a:r>
              <a:rPr lang="en-US" dirty="0" err="1"/>
              <a:t>H</a:t>
            </a:r>
            <a:r>
              <a:rPr lang="en-US" dirty="0" err="1" smtClean="0"/>
              <a:t>pathic</a:t>
            </a:r>
            <a:r>
              <a:rPr lang="en-US" dirty="0" smtClean="0"/>
              <a:t> oncology for Targeted cases.</a:t>
            </a:r>
          </a:p>
          <a:p>
            <a:r>
              <a:rPr lang="en-US" dirty="0" smtClean="0"/>
              <a:t>2. Complementary therapy(along)</a:t>
            </a:r>
          </a:p>
          <a:p>
            <a:r>
              <a:rPr lang="en-US" dirty="0" smtClean="0"/>
              <a:t>3. Adjuvant therapy.(after)</a:t>
            </a:r>
          </a:p>
          <a:p>
            <a:r>
              <a:rPr lang="en-US" dirty="0" smtClean="0"/>
              <a:t>4. Neo Adjuvant therapy(before)</a:t>
            </a:r>
          </a:p>
          <a:p>
            <a:r>
              <a:rPr lang="en-US" dirty="0" smtClean="0"/>
              <a:t>5. Reconstructive therapy.</a:t>
            </a:r>
          </a:p>
          <a:p>
            <a:r>
              <a:rPr lang="en-US" dirty="0" smtClean="0"/>
              <a:t>6. Preventive </a:t>
            </a:r>
            <a:r>
              <a:rPr lang="en-US" dirty="0" smtClean="0"/>
              <a:t>therapy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 secondary/ metastasis)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Content Placeholder 8" descr="images of out com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39700" y="1785926"/>
            <a:ext cx="4587688" cy="4071966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D1C66-8B88-4FDA-AFA7-4549E310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ru-RU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393" b="9393"/>
          <a:stretch>
            <a:fillRect/>
          </a:stretch>
        </p:blipFill>
        <p:spPr>
          <a:xfrm>
            <a:off x="1005" y="0"/>
            <a:ext cx="9142995" cy="5569499"/>
          </a:xfr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3A12F4F-3B28-43C8-A22F-A826A60B4866}"/>
              </a:ext>
            </a:extLst>
          </p:cNvPr>
          <p:cNvSpPr txBox="1">
            <a:spLocks/>
          </p:cNvSpPr>
          <p:nvPr/>
        </p:nvSpPr>
        <p:spPr>
          <a:xfrm>
            <a:off x="297055" y="55695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THANK YOU </a:t>
            </a:r>
          </a:p>
          <a:p>
            <a:pPr algn="ctr"/>
            <a:r>
              <a:rPr lang="en-US" sz="3200" u="sng" dirty="0" smtClean="0">
                <a:hlinkClick r:id="rId3"/>
              </a:rPr>
              <a:t>drvinukrishnanmd@gmail.com</a:t>
            </a:r>
            <a:r>
              <a:rPr lang="en-US" sz="3200" dirty="0" smtClean="0"/>
              <a:t>  9447101956</a:t>
            </a:r>
            <a:endParaRPr lang="ru-RU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53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Challenges– </a:t>
            </a:r>
            <a:r>
              <a:rPr lang="en-US" dirty="0" err="1" smtClean="0"/>
              <a:t>contd</a:t>
            </a:r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6. </a:t>
            </a:r>
            <a:r>
              <a:rPr lang="en-US" dirty="0" err="1" smtClean="0"/>
              <a:t>Immuno</a:t>
            </a:r>
            <a:r>
              <a:rPr lang="en-US" dirty="0" smtClean="0"/>
              <a:t>- compromised status</a:t>
            </a:r>
          </a:p>
          <a:p>
            <a:pPr marL="342900" indent="-342900"/>
            <a:r>
              <a:rPr lang="en-US" dirty="0" smtClean="0"/>
              <a:t>7.Residual effects of treatment.</a:t>
            </a:r>
          </a:p>
          <a:p>
            <a:pPr marL="342900" indent="-342900"/>
            <a:r>
              <a:rPr lang="en-US" dirty="0" smtClean="0"/>
              <a:t>8. Control of intervening infections.</a:t>
            </a:r>
          </a:p>
          <a:p>
            <a:pPr marL="342900" indent="-342900"/>
            <a:r>
              <a:rPr lang="en-US" dirty="0" smtClean="0"/>
              <a:t>9. Wide spread metastasis.</a:t>
            </a:r>
          </a:p>
          <a:p>
            <a:pPr marL="342900" indent="-34290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0" name="Content Placeholder 9" descr="images of challenges-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90928" y="1603820"/>
            <a:ext cx="4953072" cy="37540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Surgical Challenges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1.Scar formation.</a:t>
            </a:r>
          </a:p>
          <a:p>
            <a:r>
              <a:rPr lang="en-US" dirty="0" smtClean="0"/>
              <a:t>2.Fibrosis</a:t>
            </a:r>
          </a:p>
          <a:p>
            <a:r>
              <a:rPr lang="en-US" dirty="0" smtClean="0"/>
              <a:t>3.Keloid formation</a:t>
            </a:r>
          </a:p>
          <a:p>
            <a:r>
              <a:rPr lang="en-US" dirty="0" smtClean="0"/>
              <a:t>4.Loco regional recurrence.</a:t>
            </a:r>
            <a:endParaRPr lang="en-US" dirty="0"/>
          </a:p>
        </p:txBody>
      </p:sp>
      <p:pic>
        <p:nvPicPr>
          <p:cNvPr id="8" name="Picture Placeholder 7" descr="images of surger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44099" y="1553366"/>
            <a:ext cx="4971305" cy="497130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4A-9B55-4B66-A1D8-6FA1EC4F3584}" type="datetime1">
              <a:rPr lang="en-US" smtClean="0"/>
              <a:pPr/>
              <a:t>7/27/2019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vinu krishnan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 therapy can be curative in..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Acute Leukemia</a:t>
            </a:r>
          </a:p>
          <a:p>
            <a:r>
              <a:rPr lang="en-US" dirty="0" err="1" smtClean="0"/>
              <a:t>Wilms</a:t>
            </a:r>
            <a:r>
              <a:rPr lang="en-US" dirty="0" smtClean="0"/>
              <a:t> tumor</a:t>
            </a:r>
          </a:p>
          <a:p>
            <a:r>
              <a:rPr lang="en-US" dirty="0" err="1" smtClean="0"/>
              <a:t>Ewings</a:t>
            </a:r>
            <a:r>
              <a:rPr lang="en-US" dirty="0" smtClean="0"/>
              <a:t> sarcoma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chorio</a:t>
            </a:r>
            <a:r>
              <a:rPr lang="en-US" dirty="0" smtClean="0"/>
              <a:t> CA</a:t>
            </a:r>
          </a:p>
          <a:p>
            <a:r>
              <a:rPr lang="en-US" dirty="0" err="1" smtClean="0"/>
              <a:t>Hodgkins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lymphosarcoma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burkitts</a:t>
            </a:r>
            <a:r>
              <a:rPr lang="en-US" dirty="0" smtClean="0"/>
              <a:t> </a:t>
            </a:r>
            <a:r>
              <a:rPr lang="en-US" dirty="0" err="1" smtClean="0"/>
              <a:t>lumphoma</a:t>
            </a:r>
            <a:endParaRPr lang="en-US" dirty="0" smtClean="0"/>
          </a:p>
          <a:p>
            <a:r>
              <a:rPr lang="en-US" dirty="0" smtClean="0"/>
              <a:t>Testicular tumors</a:t>
            </a:r>
          </a:p>
          <a:p>
            <a:endParaRPr lang="en-US" dirty="0"/>
          </a:p>
        </p:txBody>
      </p:sp>
      <p:pic>
        <p:nvPicPr>
          <p:cNvPr id="5" name="Content Placeholder 4" descr="images of cu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76299" y="1500174"/>
            <a:ext cx="4953419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Chemotherapy can have only palliative effect in..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Breast CA</a:t>
            </a:r>
          </a:p>
          <a:p>
            <a:r>
              <a:rPr lang="en-US" dirty="0" smtClean="0"/>
              <a:t>Ovarian CA</a:t>
            </a:r>
          </a:p>
          <a:p>
            <a:r>
              <a:rPr lang="en-US" dirty="0" smtClean="0"/>
              <a:t>Endometrial CA</a:t>
            </a:r>
          </a:p>
          <a:p>
            <a:r>
              <a:rPr lang="en-US" dirty="0" smtClean="0"/>
              <a:t>Prostatic CA</a:t>
            </a:r>
          </a:p>
          <a:p>
            <a:r>
              <a:rPr lang="en-US" dirty="0" smtClean="0"/>
              <a:t>C/C Lymphatic leukemia</a:t>
            </a:r>
          </a:p>
          <a:p>
            <a:r>
              <a:rPr lang="en-US" dirty="0" smtClean="0"/>
              <a:t>C/C Myeloid leukemia</a:t>
            </a:r>
          </a:p>
          <a:p>
            <a:r>
              <a:rPr lang="en-US" dirty="0" smtClean="0"/>
              <a:t> Head and neck CA</a:t>
            </a:r>
          </a:p>
          <a:p>
            <a:r>
              <a:rPr lang="en-US" dirty="0" smtClean="0"/>
              <a:t>Lung (small cell) CA</a:t>
            </a:r>
            <a:endParaRPr lang="en-US" dirty="0"/>
          </a:p>
        </p:txBody>
      </p:sp>
      <p:pic>
        <p:nvPicPr>
          <p:cNvPr id="5" name="Content Placeholder 4" descr="images of palliative ca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535892"/>
            <a:ext cx="4929190" cy="41076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Chemotherapy is less sensitive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Colo</a:t>
            </a:r>
            <a:r>
              <a:rPr lang="en-US" dirty="0" smtClean="0"/>
              <a:t> rectal CA</a:t>
            </a:r>
          </a:p>
          <a:p>
            <a:r>
              <a:rPr lang="en-US" dirty="0" smtClean="0"/>
              <a:t>CA stomach</a:t>
            </a:r>
          </a:p>
          <a:p>
            <a:r>
              <a:rPr lang="en-US" dirty="0" smtClean="0"/>
              <a:t>CA esophagus</a:t>
            </a:r>
          </a:p>
          <a:p>
            <a:r>
              <a:rPr lang="en-US" dirty="0" smtClean="0"/>
              <a:t>Renal CA</a:t>
            </a:r>
          </a:p>
          <a:p>
            <a:r>
              <a:rPr lang="en-US" dirty="0" err="1" smtClean="0"/>
              <a:t>Hepatoma</a:t>
            </a:r>
            <a:endParaRPr lang="en-US" dirty="0" smtClean="0"/>
          </a:p>
          <a:p>
            <a:r>
              <a:rPr lang="en-US" dirty="0" err="1" smtClean="0"/>
              <a:t>Bronchogenic</a:t>
            </a:r>
            <a:r>
              <a:rPr lang="en-US" dirty="0" smtClean="0"/>
              <a:t>(non small cell) CA</a:t>
            </a:r>
          </a:p>
          <a:p>
            <a:r>
              <a:rPr lang="en-US" dirty="0" smtClean="0"/>
              <a:t>Malignant melanoma</a:t>
            </a:r>
          </a:p>
          <a:p>
            <a:r>
              <a:rPr lang="en-US" dirty="0" smtClean="0"/>
              <a:t>Sarcoma</a:t>
            </a:r>
            <a:endParaRPr lang="en-US" dirty="0"/>
          </a:p>
        </p:txBody>
      </p:sp>
      <p:pic>
        <p:nvPicPr>
          <p:cNvPr id="5" name="Content Placeholder 4" descr="images of sensitivit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325978"/>
            <a:ext cx="4786314" cy="45319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of CA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Chemicals/ viruses/irradiation..</a:t>
            </a:r>
          </a:p>
          <a:p>
            <a:endParaRPr lang="en-US" dirty="0" smtClean="0"/>
          </a:p>
          <a:p>
            <a:r>
              <a:rPr lang="en-US" dirty="0" smtClean="0"/>
              <a:t>Acquired mutations		inherited mutations</a:t>
            </a:r>
          </a:p>
          <a:p>
            <a:r>
              <a:rPr lang="en-US" dirty="0" err="1" smtClean="0"/>
              <a:t>protooncogenes</a:t>
            </a:r>
            <a:r>
              <a:rPr lang="en-US" dirty="0" smtClean="0"/>
              <a:t> &gt;</a:t>
            </a:r>
            <a:r>
              <a:rPr lang="en-US" dirty="0" err="1" smtClean="0"/>
              <a:t>oncogenes</a:t>
            </a:r>
            <a:r>
              <a:rPr lang="en-US" dirty="0" smtClean="0"/>
              <a:t>&gt;expression of tumor suppressor genes (P53,Rb)</a:t>
            </a:r>
          </a:p>
          <a:p>
            <a:endParaRPr lang="en-US" dirty="0" smtClean="0"/>
          </a:p>
          <a:p>
            <a:r>
              <a:rPr lang="en-US" dirty="0" smtClean="0"/>
              <a:t>Uncontrolled cell proliferation/&lt;apoptosis/</a:t>
            </a:r>
          </a:p>
          <a:p>
            <a:r>
              <a:rPr lang="en-US" dirty="0" smtClean="0"/>
              <a:t>alterations in telomerase</a:t>
            </a:r>
          </a:p>
          <a:p>
            <a:endParaRPr lang="en-US" dirty="0" smtClean="0"/>
          </a:p>
          <a:p>
            <a:r>
              <a:rPr lang="en-US" dirty="0" smtClean="0"/>
              <a:t>Development of primary tumor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214282" y="1643050"/>
            <a:ext cx="41319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429652" y="2928934"/>
            <a:ext cx="41319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0" y="2928934"/>
            <a:ext cx="41319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143504" y="4500570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285984" y="38576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Adjuvant &amp; neo adjuvant chemo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Chemo given after surgery/ RT to destroy micro </a:t>
            </a:r>
            <a:r>
              <a:rPr lang="en-US" dirty="0" err="1" smtClean="0"/>
              <a:t>mets</a:t>
            </a:r>
            <a:r>
              <a:rPr lang="en-US" dirty="0" smtClean="0"/>
              <a:t> and prevent development of secondary tumor.</a:t>
            </a:r>
          </a:p>
          <a:p>
            <a:r>
              <a:rPr lang="en-US" dirty="0" smtClean="0"/>
              <a:t>Chemo given before </a:t>
            </a:r>
            <a:r>
              <a:rPr lang="en-US" dirty="0" err="1" smtClean="0"/>
              <a:t>Sx</a:t>
            </a:r>
            <a:r>
              <a:rPr lang="en-US" dirty="0" smtClean="0"/>
              <a:t>/ RT in order to diminish the volume of large  primary neoplasm.</a:t>
            </a:r>
            <a:endParaRPr lang="en-US" dirty="0"/>
          </a:p>
        </p:txBody>
      </p:sp>
      <p:pic>
        <p:nvPicPr>
          <p:cNvPr id="5" name="Content Placeholder 4" descr="Cell+Cycle+Regulation+&amp;+Canc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0686" y="1428736"/>
            <a:ext cx="4573314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722</Words>
  <Application>Microsoft Office PowerPoint</Application>
  <PresentationFormat>On-screen Show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Homoeopathic oncology- Challenges, Experiences and  Out comes  </vt:lpstr>
      <vt:lpstr>CHALLENGES..</vt:lpstr>
      <vt:lpstr>Challenges– contd--</vt:lpstr>
      <vt:lpstr>Surgical Challenges </vt:lpstr>
      <vt:lpstr>Chemo therapy can be curative in..</vt:lpstr>
      <vt:lpstr>Chemotherapy can have only palliative effect in..</vt:lpstr>
      <vt:lpstr>Chemotherapy is less sensitive in</vt:lpstr>
      <vt:lpstr>Pathogenesis of CA</vt:lpstr>
      <vt:lpstr>Adjuvant &amp; neo adjuvant chemo therapy</vt:lpstr>
      <vt:lpstr>Chemo therapy challenges-</vt:lpstr>
      <vt:lpstr>Chemo therapy challenges…contd..</vt:lpstr>
      <vt:lpstr>Radio therapy challenges-</vt:lpstr>
      <vt:lpstr>EXPERIENCES..!</vt:lpstr>
      <vt:lpstr>Observations </vt:lpstr>
      <vt:lpstr>Observations</vt:lpstr>
      <vt:lpstr>Derivations </vt:lpstr>
      <vt:lpstr>Derivations</vt:lpstr>
      <vt:lpstr>Conclusions </vt:lpstr>
      <vt:lpstr>Conclusions</vt:lpstr>
      <vt:lpstr>Therapeutic goals</vt:lpstr>
      <vt:lpstr>Predictions </vt:lpstr>
      <vt:lpstr>OUTCOMES..</vt:lpstr>
      <vt:lpstr>Thank you</vt:lpstr>
    </vt:vector>
  </TitlesOfParts>
  <Company>best 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3ु</dc:creator>
  <cp:lastModifiedBy>3ु</cp:lastModifiedBy>
  <cp:revision>53</cp:revision>
  <dcterms:created xsi:type="dcterms:W3CDTF">2019-07-24T05:09:40Z</dcterms:created>
  <dcterms:modified xsi:type="dcterms:W3CDTF">2019-07-27T04:20:14Z</dcterms:modified>
</cp:coreProperties>
</file>